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SA0CAq1/iZdvU11rV3urN8lSV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D9C183-2033-48CD-978B-9F4F6290866E}">
  <a:tblStyle styleId="{13D9C183-2033-48CD-978B-9F4F6290866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76" y="27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8163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912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956cf6397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answer questions 2, I decided to compare the performance metrics and generalizability of three different feature selection techniques; The feature selection techniques chi-square (filter method), decision tree (wrapper method), and multinomial logistic regression(embedded method using penalty L2 and regularization strength C).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Used synthetic minority over sampling on train set to reduce bias from unbalanced classes</a:t>
            </a:r>
            <a:endParaRPr/>
          </a:p>
          <a:p>
            <a:pPr marL="457200" lvl="0" indent="-317500" algn="l" rtl="0">
              <a:spcBef>
                <a:spcPts val="0"/>
              </a:spcBef>
              <a:spcAft>
                <a:spcPts val="0"/>
              </a:spcAft>
              <a:buSzPts val="1400"/>
              <a:buChar char="-"/>
            </a:pPr>
            <a:r>
              <a:rPr lang="en-US"/>
              <a:t>Used k-fold cross validation (k=5) to reduce bias that can occur when feature selection is applied to a single split</a:t>
            </a:r>
            <a:endParaRPr/>
          </a:p>
          <a:p>
            <a:pPr marL="457200" lvl="0" indent="-317500" algn="l" rtl="0">
              <a:spcBef>
                <a:spcPts val="0"/>
              </a:spcBef>
              <a:spcAft>
                <a:spcPts val="0"/>
              </a:spcAft>
              <a:buSzPts val="1400"/>
              <a:buChar char="-"/>
            </a:pPr>
            <a:r>
              <a:rPr lang="en-US"/>
              <a:t>Use GridSearchCV for hyperparameter tuning because it tests all possible parameters combinations to select the best</a:t>
            </a:r>
            <a:endParaRPr/>
          </a:p>
          <a:p>
            <a:pPr marL="0" lvl="0" indent="0" algn="l" rtl="0">
              <a:spcBef>
                <a:spcPts val="0"/>
              </a:spcBef>
              <a:spcAft>
                <a:spcPts val="0"/>
              </a:spcAft>
              <a:buNone/>
            </a:pPr>
            <a:endParaRPr/>
          </a:p>
        </p:txBody>
      </p:sp>
      <p:sp>
        <p:nvSpPr>
          <p:cNvPr id="177" name="Google Shape;177;g31956cf6397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15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572940fde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While the decision tree model had very high scores across all performance metrics during model training, there was a large drop in score of about 0.5 for almost all features, indicating that the the model may have overfitted on the train set. It was therefore not considered generalizable. The logistic regression model overall performed best on the train set and had the most stability in performance metrics between the train and the test set. The logistic regression model had the highest scores across performance metrics on the test set except for accuracy. </a:t>
            </a:r>
            <a:endParaRPr/>
          </a:p>
        </p:txBody>
      </p:sp>
      <p:sp>
        <p:nvSpPr>
          <p:cNvPr id="185" name="Google Shape;185;g2d572940fde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49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68fedde90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logistic model had the greeted area under the curve of the receiver operating characteristic indicating it is the best model at distinguishing between positive and negatives. It was also the model with the highest recall to ensure that no diagnosis goes missed. </a:t>
            </a:r>
            <a:endParaRPr/>
          </a:p>
        </p:txBody>
      </p:sp>
      <p:sp>
        <p:nvSpPr>
          <p:cNvPr id="193" name="Google Shape;193;g2d68fedde90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03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572940fde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Decision tree and chi square were stable and selected the same features across each fold. The logistic regression had more fluctuations between k folds on the train set. </a:t>
            </a:r>
            <a:endParaRPr/>
          </a:p>
          <a:p>
            <a:pPr marL="457200" lvl="0" indent="-317500" algn="l" rtl="0">
              <a:spcBef>
                <a:spcPts val="0"/>
              </a:spcBef>
              <a:spcAft>
                <a:spcPts val="0"/>
              </a:spcAft>
              <a:buClr>
                <a:schemeClr val="dk1"/>
              </a:buClr>
              <a:buSzPts val="1400"/>
              <a:buChar char="-"/>
            </a:pPr>
            <a:r>
              <a:rPr lang="en-US"/>
              <a:t>Features selected by the final model were the same for the train set and the test set across models.</a:t>
            </a:r>
            <a:endParaRPr/>
          </a:p>
        </p:txBody>
      </p:sp>
      <p:sp>
        <p:nvSpPr>
          <p:cNvPr id="203" name="Google Shape;203;g2d572940fde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75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68fedde90_0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2d68fedde90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840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68fedde90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2d68fedde90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348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d572940fde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selected machine learning models for this study were four of the listed common machine learning algorithms identified during the literature search (Abdulazeem et al., 2023; Fregoso-Aparico et al., 2021; Kodama et al., 2022; Kumar et al., 2023; Olusanya et al., 2022; Zanelli et al., 2022)</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Similar to question 2, I used SMOTE for oversampling, k-fold cross validation (k=5) and hyperparameter tuning using GridSearch</a:t>
            </a:r>
            <a:endParaRPr/>
          </a:p>
          <a:p>
            <a:pPr marL="457200" lvl="0" indent="-317500" algn="l" rtl="0">
              <a:spcBef>
                <a:spcPts val="0"/>
              </a:spcBef>
              <a:spcAft>
                <a:spcPts val="0"/>
              </a:spcAft>
              <a:buSzPts val="1400"/>
              <a:buChar char="-"/>
            </a:pPr>
            <a:r>
              <a:rPr lang="en-US"/>
              <a:t>Feature selection was also applied to on the train set to select top 10 features</a:t>
            </a:r>
            <a:endParaRPr/>
          </a:p>
          <a:p>
            <a:pPr marL="457200" lvl="0" indent="-317500" algn="l" rtl="0">
              <a:spcBef>
                <a:spcPts val="0"/>
              </a:spcBef>
              <a:spcAft>
                <a:spcPts val="0"/>
              </a:spcAft>
              <a:buSzPts val="1400"/>
              <a:buChar char="-"/>
            </a:pPr>
            <a:r>
              <a:rPr lang="en-US"/>
              <a:t>Columns not one of the top 10 features dropped in train and test set for memory efficiency</a:t>
            </a:r>
            <a:endParaRPr/>
          </a:p>
        </p:txBody>
      </p:sp>
      <p:sp>
        <p:nvSpPr>
          <p:cNvPr id="226" name="Google Shape;226;g2d572940fde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270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d572940fde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000">
                <a:latin typeface="Arial"/>
                <a:ea typeface="Arial"/>
                <a:cs typeface="Arial"/>
                <a:sym typeface="Arial"/>
              </a:rPr>
              <a:t>Final Logistic Regression Model Parameters: LogisticRegression(multi_class='multinomial', solver='lbfgs', C=0.01, penalty='l2')</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000">
                <a:latin typeface="Arial"/>
                <a:ea typeface="Arial"/>
                <a:cs typeface="Arial"/>
                <a:sym typeface="Arial"/>
              </a:rPr>
              <a:t>Selected features slightly different than those from Question 2</a:t>
            </a:r>
            <a:endParaRPr sz="1000">
              <a:latin typeface="Arial"/>
              <a:ea typeface="Arial"/>
              <a:cs typeface="Arial"/>
              <a:sym typeface="Arial"/>
            </a:endParaRPr>
          </a:p>
        </p:txBody>
      </p:sp>
      <p:sp>
        <p:nvSpPr>
          <p:cNvPr id="234" name="Google Shape;234;g2d572940fde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066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68fedde90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All models stable between folds except for KNN</a:t>
            </a:r>
            <a:endParaRPr/>
          </a:p>
        </p:txBody>
      </p:sp>
      <p:sp>
        <p:nvSpPr>
          <p:cNvPr id="242" name="Google Shape;242;g2d68fedde90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759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d68fedde90_0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Decision Tree and Logistic Regression had best overall performance metrics for averages across class on train set. </a:t>
            </a:r>
            <a:endParaRPr/>
          </a:p>
        </p:txBody>
      </p:sp>
      <p:sp>
        <p:nvSpPr>
          <p:cNvPr id="254" name="Google Shape;254;g2d68fedde90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20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8675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d68fedde90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Most models experienced a drop in score for performance metrics across the board except for ROC AUC. </a:t>
            </a:r>
            <a:endParaRPr/>
          </a:p>
        </p:txBody>
      </p:sp>
      <p:sp>
        <p:nvSpPr>
          <p:cNvPr id="263" name="Google Shape;263;g2d68fedde90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91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68fedde9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Decision Tree and Logistic regression still have best recall, F2 score, and ROC AUC </a:t>
            </a:r>
            <a:endParaRPr/>
          </a:p>
        </p:txBody>
      </p:sp>
      <p:sp>
        <p:nvSpPr>
          <p:cNvPr id="271" name="Google Shape;271;g2d68fedde90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046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d68fedde90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Decision tree model had the lowest computational time and the logistic Regression model was the smallest size. The KNN model was the least efficient model overall. </a:t>
            </a:r>
            <a:endParaRPr/>
          </a:p>
        </p:txBody>
      </p:sp>
      <p:sp>
        <p:nvSpPr>
          <p:cNvPr id="280" name="Google Shape;280;g2d68fedde90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12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20f811525c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 Regression model is more easily interpretable because the model size is smaller and easily displays the coefficients for each feature which determine the weight of the features for helping predict the diabetes class. The decision tree model is very large and may take more time to interpretate. </a:t>
            </a:r>
            <a:endParaRPr/>
          </a:p>
        </p:txBody>
      </p:sp>
      <p:sp>
        <p:nvSpPr>
          <p:cNvPr id="290" name="Google Shape;290;g320f811525c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320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d68fedde90_0_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2d68fedde90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691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d68fedde9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d68fedde90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484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d572940fde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d572940fde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77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d68fedde90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average number of PC’s needed by each subject to explain 90% of the variance in the class was 23.61</a:t>
            </a:r>
            <a:br>
              <a:rPr lang="en-US"/>
            </a:br>
            <a:endParaRPr/>
          </a:p>
        </p:txBody>
      </p:sp>
      <p:sp>
        <p:nvSpPr>
          <p:cNvPr id="325" name="Google Shape;325;g2d68fedde90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373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d68fedde90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top 3 features across subsets based on cumulative loadings for the total number of PC needed to reach a threshold of 90% explained variance were extracted and plotted in a heat map. </a:t>
            </a:r>
            <a:endParaRPr/>
          </a:p>
          <a:p>
            <a:pPr marL="0" lvl="0" indent="0" algn="l" rtl="0">
              <a:spcBef>
                <a:spcPts val="0"/>
              </a:spcBef>
              <a:spcAft>
                <a:spcPts val="0"/>
              </a:spcAft>
              <a:buNone/>
            </a:pPr>
            <a:endParaRPr/>
          </a:p>
          <a:p>
            <a:pPr marL="0" lvl="0" indent="0" algn="l" rtl="0">
              <a:spcBef>
                <a:spcPts val="0"/>
              </a:spcBef>
              <a:spcAft>
                <a:spcPts val="0"/>
              </a:spcAft>
              <a:buNone/>
            </a:pPr>
            <a:r>
              <a:rPr lang="en-US"/>
              <a:t>Loadings: weight how much each feature contributes to the principal component</a:t>
            </a:r>
            <a:endParaRPr/>
          </a:p>
        </p:txBody>
      </p:sp>
      <p:sp>
        <p:nvSpPr>
          <p:cNvPr id="336" name="Google Shape;336;g2d68fedde90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41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0f811525c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100">
                <a:latin typeface="Arial"/>
                <a:ea typeface="Arial"/>
                <a:cs typeface="Arial"/>
                <a:sym typeface="Arial"/>
              </a:rPr>
              <a:t>Health indicators such as access to health coverage or accessed healthcare based on cost, and being told they have high blood pressure appear to have a greater influence on explaining 90% of the variance in the diabetes diagnosis outcomes in younger populations ages 18 to 29 and 18 to 49 respectively. </a:t>
            </a:r>
            <a:endParaRPr sz="1100">
              <a:latin typeface="Arial"/>
              <a:ea typeface="Arial"/>
              <a:cs typeface="Arial"/>
              <a:sym typeface="Arial"/>
            </a:endParaRPr>
          </a:p>
          <a:p>
            <a:pPr marL="0" lvl="0" indent="457200" algn="l" rtl="0">
              <a:lnSpc>
                <a:spcPct val="150000"/>
              </a:lnSpc>
              <a:spcBef>
                <a:spcPts val="1000"/>
              </a:spcBef>
              <a:spcAft>
                <a:spcPts val="0"/>
              </a:spcAft>
              <a:buClr>
                <a:schemeClr val="dk1"/>
              </a:buClr>
              <a:buSzPts val="1100"/>
              <a:buFont typeface="Arial"/>
              <a:buNone/>
            </a:pPr>
            <a:r>
              <a:rPr lang="en-US" sz="1100">
                <a:latin typeface="Arial"/>
                <a:ea typeface="Arial"/>
                <a:cs typeface="Arial"/>
                <a:sym typeface="Arial"/>
              </a:rPr>
              <a:t>These observations may be explained by whether or not younger individuals access preventative care to catch and identify early signs and symptoms of the disease before it progresses to become a greater issue. Programs and campaigns targeted at younger populations to help increase their access to preventative and diagnostic services is therefore important. While canada has provincial healthcare coverage, this problem could be looked at from the perspective of ensuring sufficient doctors are available to the population, as Canada has many waiting lists for family doctors. </a:t>
            </a:r>
            <a:endParaRPr sz="1100">
              <a:latin typeface="Arial"/>
              <a:ea typeface="Arial"/>
              <a:cs typeface="Arial"/>
              <a:sym typeface="Arial"/>
            </a:endParaRPr>
          </a:p>
          <a:p>
            <a:pPr marL="0" lvl="0" indent="0" algn="l" rtl="0">
              <a:spcBef>
                <a:spcPts val="1000"/>
              </a:spcBef>
              <a:spcAft>
                <a:spcPts val="0"/>
              </a:spcAft>
              <a:buNone/>
            </a:pPr>
            <a:endParaRPr/>
          </a:p>
        </p:txBody>
      </p:sp>
      <p:sp>
        <p:nvSpPr>
          <p:cNvPr id="344" name="Google Shape;344;g320f811525c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36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68fedde90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d68fedde9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565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20f811525c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457200" algn="l" rtl="0">
              <a:lnSpc>
                <a:spcPct val="150000"/>
              </a:lnSpc>
              <a:spcBef>
                <a:spcPts val="0"/>
              </a:spcBef>
              <a:spcAft>
                <a:spcPts val="0"/>
              </a:spcAft>
              <a:buNone/>
            </a:pPr>
            <a:r>
              <a:rPr lang="en-US" sz="1100">
                <a:latin typeface="Arial"/>
                <a:ea typeface="Arial"/>
                <a:cs typeface="Arial"/>
                <a:sym typeface="Arial"/>
              </a:rPr>
              <a:t>Whether blood cholesterol is determined to be high is more influential in overweight and obese males. </a:t>
            </a:r>
            <a:endParaRPr sz="1100">
              <a:latin typeface="Arial"/>
              <a:ea typeface="Arial"/>
              <a:cs typeface="Arial"/>
              <a:sym typeface="Arial"/>
            </a:endParaRPr>
          </a:p>
          <a:p>
            <a:pPr marL="0" lvl="0" indent="457200" algn="l" rtl="0">
              <a:lnSpc>
                <a:spcPct val="150000"/>
              </a:lnSpc>
              <a:spcBef>
                <a:spcPts val="1000"/>
              </a:spcBef>
              <a:spcAft>
                <a:spcPts val="0"/>
              </a:spcAft>
              <a:buNone/>
            </a:pPr>
            <a:r>
              <a:rPr lang="en-US" sz="1100">
                <a:latin typeface="Arial"/>
                <a:ea typeface="Arial"/>
                <a:cs typeface="Arial"/>
                <a:sym typeface="Arial"/>
              </a:rPr>
              <a:t>Whether an individual has experienced heart disease or a heart attack proves to be most influential in males ages 65 and over with obesity.</a:t>
            </a:r>
            <a:endParaRPr sz="1100">
              <a:latin typeface="Arial"/>
              <a:ea typeface="Arial"/>
              <a:cs typeface="Arial"/>
              <a:sym typeface="Arial"/>
            </a:endParaRPr>
          </a:p>
          <a:p>
            <a:pPr marL="0" lvl="0" indent="457200" algn="l" rtl="0">
              <a:lnSpc>
                <a:spcPct val="150000"/>
              </a:lnSpc>
              <a:spcBef>
                <a:spcPts val="1000"/>
              </a:spcBef>
              <a:spcAft>
                <a:spcPts val="1000"/>
              </a:spcAft>
              <a:buClr>
                <a:schemeClr val="dk1"/>
              </a:buClr>
              <a:buSzPts val="1100"/>
              <a:buFont typeface="Arial"/>
              <a:buNone/>
            </a:pPr>
            <a:r>
              <a:rPr lang="en-US" sz="1100">
                <a:latin typeface="Arial"/>
                <a:ea typeface="Arial"/>
                <a:cs typeface="Arial"/>
                <a:sym typeface="Arial"/>
              </a:rPr>
              <a:t> Answers to whether or not an individual smokes only seemed to have a greater influence in explaining variance in the diabetes outcome in healthy weight and underweight females ages 18 to 29. </a:t>
            </a:r>
            <a:endParaRPr sz="1100">
              <a:latin typeface="Arial"/>
              <a:ea typeface="Arial"/>
              <a:cs typeface="Arial"/>
              <a:sym typeface="Arial"/>
            </a:endParaRPr>
          </a:p>
        </p:txBody>
      </p:sp>
      <p:sp>
        <p:nvSpPr>
          <p:cNvPr id="355" name="Google Shape;355;g320f811525c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617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20f811525c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r>
              <a:rPr lang="en-US" sz="1100">
                <a:latin typeface="Arial"/>
                <a:ea typeface="Arial"/>
                <a:cs typeface="Arial"/>
                <a:sym typeface="Arial"/>
              </a:rPr>
              <a:t>Health indicators such as reported difficulty walking or climbing stairs, as well as reported levels of physical health appear to have a greater influence on explaining the variance in the diabetes outcomes in populations above the age of 30. This observation may be explained by the common increase in health complications or accumulated injuries that arise later in life. </a:t>
            </a:r>
            <a:endParaRPr/>
          </a:p>
        </p:txBody>
      </p:sp>
      <p:sp>
        <p:nvSpPr>
          <p:cNvPr id="366" name="Google Shape;366;g320f811525c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10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d572940fde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d572940fde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555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d572940fde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Although there is extensive research into the application of machine learning models towards predicting diabetes mellitus, much of the current research lacks heterogeneity making comparisons between study models difficult. There is also an overall lack of consensus on the best machine-learning algorithms for building models for diabetes detection.</a:t>
            </a:r>
            <a:endParaRPr/>
          </a:p>
          <a:p>
            <a:pPr marL="0" lvl="0" indent="0" algn="l" rtl="0">
              <a:spcBef>
                <a:spcPts val="0"/>
              </a:spcBef>
              <a:spcAft>
                <a:spcPts val="0"/>
              </a:spcAft>
              <a:buNone/>
            </a:pPr>
            <a:endParaRPr/>
          </a:p>
          <a:p>
            <a:pPr marL="0" lvl="0" indent="0" algn="l" rtl="0">
              <a:spcBef>
                <a:spcPts val="0"/>
              </a:spcBef>
              <a:spcAft>
                <a:spcPts val="0"/>
              </a:spcAft>
              <a:buNone/>
            </a:pPr>
            <a:r>
              <a:rPr lang="en-US"/>
              <a:t>Because results from the association rules for the diabetes class were limited in this project, it is recommended that future studies apply the algorithm on datasets with a larger diabetes class to extract insights on itemsets associations and ability to predict the diabetes class.</a:t>
            </a:r>
            <a:endParaRPr/>
          </a:p>
          <a:p>
            <a:pPr marL="0" lvl="0" indent="0" algn="l" rtl="0">
              <a:spcBef>
                <a:spcPts val="0"/>
              </a:spcBef>
              <a:spcAft>
                <a:spcPts val="0"/>
              </a:spcAft>
              <a:buNone/>
            </a:pPr>
            <a:endParaRPr/>
          </a:p>
          <a:p>
            <a:pPr marL="0" lvl="0" indent="0" algn="l" rtl="0">
              <a:lnSpc>
                <a:spcPct val="100000"/>
              </a:lnSpc>
              <a:spcBef>
                <a:spcPts val="0"/>
              </a:spcBef>
              <a:spcAft>
                <a:spcPts val="1000"/>
              </a:spcAft>
              <a:buClr>
                <a:schemeClr val="dk1"/>
              </a:buClr>
              <a:buSzPts val="1100"/>
              <a:buFont typeface="Arial"/>
              <a:buNone/>
            </a:pPr>
            <a:r>
              <a:rPr lang="en-US" sz="1100">
                <a:latin typeface="Arial"/>
                <a:ea typeface="Arial"/>
                <a:cs typeface="Arial"/>
                <a:sym typeface="Arial"/>
              </a:rPr>
              <a:t>Machine learning models with high memory requirements such as random forest were excluded due to hardware limitations in memory capacity. The dimensionality of the data also had to be reduced for memory purposes such as through feature selection, therefore only trained the model on top 10 selected features. </a:t>
            </a:r>
            <a:endParaRPr/>
          </a:p>
        </p:txBody>
      </p:sp>
      <p:sp>
        <p:nvSpPr>
          <p:cNvPr id="384" name="Google Shape;384;g2d572940fde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27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d68fedde90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Although there is extensive research into the application of machine learning models towards predicting diabetes mellitus, much of the current research lacks heterogeneity making comparisons between study models difficult. There is also an overall lack of consensus on the best machine-learning algorithms for building models for diabetes detection.</a:t>
            </a:r>
            <a:endParaRPr/>
          </a:p>
          <a:p>
            <a:pPr marL="0" lvl="0" indent="0" algn="l" rtl="0">
              <a:spcBef>
                <a:spcPts val="0"/>
              </a:spcBef>
              <a:spcAft>
                <a:spcPts val="0"/>
              </a:spcAft>
              <a:buNone/>
            </a:pPr>
            <a:endParaRPr/>
          </a:p>
          <a:p>
            <a:pPr marL="0" lvl="0" indent="0" algn="l" rtl="0">
              <a:spcBef>
                <a:spcPts val="0"/>
              </a:spcBef>
              <a:spcAft>
                <a:spcPts val="0"/>
              </a:spcAft>
              <a:buNone/>
            </a:pPr>
            <a:r>
              <a:rPr lang="en-US"/>
              <a:t>Because results from the association rules for the diabetes class were limited in this project, it is recommended that future studies apply the algorithm on datasets with a larger diabetes class to extract insights on itemsets associations and ability to predict the diabetes class.</a:t>
            </a:r>
            <a:endParaRPr/>
          </a:p>
        </p:txBody>
      </p:sp>
      <p:sp>
        <p:nvSpPr>
          <p:cNvPr id="392" name="Google Shape;392;g2d68fedde90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583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572940fde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d572940fde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492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d68fedde90_0_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d68fedde90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33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literature search did not reveal any previous studies that apply the apriori algorithm and generate association rules. This method was however introduced to identify itemsets and their association and ability to predict the diabetes class. </a:t>
            </a:r>
            <a:endParaRPr/>
          </a:p>
        </p:txBody>
      </p:sp>
      <p:sp>
        <p:nvSpPr>
          <p:cNvPr id="126" name="Google Shape;12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51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68fedde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2d68fedde90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039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49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956cf6397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lnSpc>
                <a:spcPct val="150000"/>
              </a:lnSpc>
              <a:spcBef>
                <a:spcPts val="0"/>
              </a:spcBef>
              <a:spcAft>
                <a:spcPts val="0"/>
              </a:spcAft>
              <a:buSzPts val="1400"/>
              <a:buChar char="-"/>
            </a:pPr>
            <a:r>
              <a:rPr lang="en-US" sz="1100">
                <a:latin typeface="Arial"/>
                <a:ea typeface="Arial"/>
                <a:cs typeface="Arial"/>
                <a:sym typeface="Arial"/>
              </a:rPr>
              <a:t>The itemsets that served as the highest predictors of no diabetes were ‘’GenHlth_Excellent, PhysActivity, Fruits, Veggies,’’ and  ‘’GenHlth_Excellent, PhysActivity, Fruits, Veggies, CholCheck’’</a:t>
            </a:r>
            <a:endParaRPr sz="1100">
              <a:latin typeface="Arial"/>
              <a:ea typeface="Arial"/>
              <a:cs typeface="Arial"/>
              <a:sym typeface="Arial"/>
            </a:endParaRPr>
          </a:p>
          <a:p>
            <a:pPr marL="457200" lvl="0" indent="-298450" algn="l" rtl="0">
              <a:lnSpc>
                <a:spcPct val="150000"/>
              </a:lnSpc>
              <a:spcBef>
                <a:spcPts val="0"/>
              </a:spcBef>
              <a:spcAft>
                <a:spcPts val="0"/>
              </a:spcAft>
              <a:buSzPts val="1100"/>
              <a:buChar char="-"/>
            </a:pPr>
            <a:r>
              <a:rPr lang="en-US" sz="1100">
                <a:latin typeface="Arial"/>
                <a:ea typeface="Arial"/>
                <a:cs typeface="Arial"/>
                <a:sym typeface="Arial"/>
              </a:rPr>
              <a:t>The low support of 0.10 and the high confidence level of 97.5 indicate that although this combination of health indicators does not occur very frequently in the population (it only appeared in 10% of the dataset), together they are highly associated with health and are high predictors of health (or having no diabetes or diabetes only during pregnancy). </a:t>
            </a:r>
            <a:endParaRPr sz="1100">
              <a:latin typeface="Arial"/>
              <a:ea typeface="Arial"/>
              <a:cs typeface="Arial"/>
              <a:sym typeface="Arial"/>
            </a:endParaRPr>
          </a:p>
          <a:p>
            <a:pPr marL="457200" lvl="0" indent="-298450" algn="l" rtl="0">
              <a:lnSpc>
                <a:spcPct val="150000"/>
              </a:lnSpc>
              <a:spcBef>
                <a:spcPts val="0"/>
              </a:spcBef>
              <a:spcAft>
                <a:spcPts val="0"/>
              </a:spcAft>
              <a:buSzPts val="1100"/>
              <a:buChar char="-"/>
            </a:pPr>
            <a:r>
              <a:rPr lang="en-US" sz="1100">
                <a:latin typeface="Arial"/>
                <a:ea typeface="Arial"/>
                <a:cs typeface="Arial"/>
                <a:sym typeface="Arial"/>
              </a:rPr>
              <a:t>These insights can be used by clinicians when making recommendations as to what combination of lifestyle factors to adopt to stay in good health and avoid diabetes.</a:t>
            </a:r>
            <a:endParaRPr sz="1100">
              <a:latin typeface="Arial"/>
              <a:ea typeface="Arial"/>
              <a:cs typeface="Arial"/>
              <a:sym typeface="Arial"/>
            </a:endParaRPr>
          </a:p>
        </p:txBody>
      </p:sp>
      <p:sp>
        <p:nvSpPr>
          <p:cNvPr id="153" name="Google Shape;153;g31956cf6397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622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1956cf6397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lnSpc>
                <a:spcPct val="150000"/>
              </a:lnSpc>
              <a:spcBef>
                <a:spcPts val="0"/>
              </a:spcBef>
              <a:spcAft>
                <a:spcPts val="0"/>
              </a:spcAft>
              <a:buSzPts val="1400"/>
              <a:buChar char="-"/>
            </a:pPr>
            <a:r>
              <a:rPr lang="en-US" sz="1100">
                <a:latin typeface="Arial"/>
                <a:ea typeface="Arial"/>
                <a:cs typeface="Arial"/>
                <a:sym typeface="Arial"/>
              </a:rPr>
              <a:t>Only 3 association rules were generated revealing an association between diabetes and high blood pressure or high blood pressure in combination with a cholesterol check.</a:t>
            </a:r>
            <a:endParaRPr sz="1100">
              <a:latin typeface="Arial"/>
              <a:ea typeface="Arial"/>
              <a:cs typeface="Arial"/>
              <a:sym typeface="Arial"/>
            </a:endParaRPr>
          </a:p>
          <a:p>
            <a:pPr marL="457200" lvl="0" indent="-298450" algn="l" rtl="0">
              <a:lnSpc>
                <a:spcPct val="150000"/>
              </a:lnSpc>
              <a:spcBef>
                <a:spcPts val="0"/>
              </a:spcBef>
              <a:spcAft>
                <a:spcPts val="0"/>
              </a:spcAft>
              <a:buSzPts val="1100"/>
              <a:buChar char="-"/>
            </a:pPr>
            <a:r>
              <a:rPr lang="en-US" sz="1100">
                <a:latin typeface="Arial"/>
                <a:ea typeface="Arial"/>
                <a:cs typeface="Arial"/>
                <a:sym typeface="Arial"/>
              </a:rPr>
              <a:t>The association has a very low confidence level of 24% indicating that the itemset is a weak predictor of the diabetes diagnosis.</a:t>
            </a:r>
            <a:endParaRPr sz="1100">
              <a:latin typeface="Arial"/>
              <a:ea typeface="Arial"/>
              <a:cs typeface="Arial"/>
              <a:sym typeface="Arial"/>
            </a:endParaRPr>
          </a:p>
          <a:p>
            <a:pPr marL="457200" lvl="0" indent="-298450" algn="l" rtl="0">
              <a:lnSpc>
                <a:spcPct val="150000"/>
              </a:lnSpc>
              <a:spcBef>
                <a:spcPts val="0"/>
              </a:spcBef>
              <a:spcAft>
                <a:spcPts val="0"/>
              </a:spcAft>
              <a:buSzPts val="1100"/>
              <a:buChar char="-"/>
            </a:pPr>
            <a:r>
              <a:rPr lang="en-US" sz="1100">
                <a:latin typeface="Arial"/>
                <a:ea typeface="Arial"/>
                <a:cs typeface="Arial"/>
                <a:sym typeface="Arial"/>
              </a:rPr>
              <a:t>The high lift value of 1.7 does not provide any further insights that could be extracted as the high value is only an amplified result due to the combination of both low support and confidence.</a:t>
            </a:r>
            <a:endParaRPr sz="1100">
              <a:latin typeface="Arial"/>
              <a:ea typeface="Arial"/>
              <a:cs typeface="Arial"/>
              <a:sym typeface="Arial"/>
            </a:endParaRPr>
          </a:p>
        </p:txBody>
      </p:sp>
      <p:sp>
        <p:nvSpPr>
          <p:cNvPr id="161" name="Google Shape;161;g31956cf6397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95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83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2"/>
          <p:cNvSpPr txBox="1">
            <a:spLocks noGrp="1"/>
          </p:cNvSpPr>
          <p:nvPr>
            <p:ph type="ctrTitle"/>
          </p:nvPr>
        </p:nvSpPr>
        <p:spPr>
          <a:xfrm>
            <a:off x="379002" y="396621"/>
            <a:ext cx="3220541" cy="2981242"/>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2"/>
          <p:cNvSpPr txBox="1">
            <a:spLocks noGrp="1"/>
          </p:cNvSpPr>
          <p:nvPr>
            <p:ph type="subTitle" idx="1"/>
          </p:nvPr>
        </p:nvSpPr>
        <p:spPr>
          <a:xfrm>
            <a:off x="458831" y="3589015"/>
            <a:ext cx="2146484" cy="10723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21"/>
          <p:cNvSpPr txBox="1">
            <a:spLocks noGrp="1"/>
          </p:cNvSpPr>
          <p:nvPr>
            <p:ph type="ctrTitle"/>
          </p:nvPr>
        </p:nvSpPr>
        <p:spPr>
          <a:xfrm>
            <a:off x="473264" y="404484"/>
            <a:ext cx="7866403" cy="47093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22"/>
          <p:cNvSpPr txBox="1">
            <a:spLocks noGrp="1"/>
          </p:cNvSpPr>
          <p:nvPr>
            <p:ph type="ctrTitle"/>
          </p:nvPr>
        </p:nvSpPr>
        <p:spPr>
          <a:xfrm>
            <a:off x="711803" y="588362"/>
            <a:ext cx="7117676" cy="2988919"/>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rgbClr val="000000"/>
              </a:buClr>
              <a:buSzPts val="4800"/>
              <a:buFont typeface="Arial"/>
              <a:buNone/>
              <a:defRPr sz="4800" cap="non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2"/>
          <p:cNvSpPr txBox="1">
            <a:spLocks noGrp="1"/>
          </p:cNvSpPr>
          <p:nvPr>
            <p:ph type="subTitle" idx="1"/>
          </p:nvPr>
        </p:nvSpPr>
        <p:spPr>
          <a:xfrm>
            <a:off x="711803" y="3584814"/>
            <a:ext cx="7117676" cy="115141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rgbClr val="000000"/>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23"/>
          <p:cNvSpPr txBox="1">
            <a:spLocks noGrp="1"/>
          </p:cNvSpPr>
          <p:nvPr>
            <p:ph type="ctrTitle"/>
          </p:nvPr>
        </p:nvSpPr>
        <p:spPr>
          <a:xfrm>
            <a:off x="711803" y="588362"/>
            <a:ext cx="7117676" cy="2988919"/>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txBox="1">
            <a:spLocks noGrp="1"/>
          </p:cNvSpPr>
          <p:nvPr>
            <p:ph type="subTitle" idx="1"/>
          </p:nvPr>
        </p:nvSpPr>
        <p:spPr>
          <a:xfrm>
            <a:off x="711803" y="3584814"/>
            <a:ext cx="7117676" cy="115141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4">
  <p:cSld name="1_Title Slide 4">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24"/>
          <p:cNvSpPr txBox="1">
            <a:spLocks noGrp="1"/>
          </p:cNvSpPr>
          <p:nvPr>
            <p:ph type="ctrTitle"/>
          </p:nvPr>
        </p:nvSpPr>
        <p:spPr>
          <a:xfrm>
            <a:off x="3956774" y="4296434"/>
            <a:ext cx="5252541" cy="1262538"/>
          </a:xfrm>
          <a:prstGeom prst="rect">
            <a:avLst/>
          </a:prstGeom>
          <a:noFill/>
          <a:ln>
            <a:noFill/>
          </a:ln>
        </p:spPr>
        <p:txBody>
          <a:bodyPr spcFirstLastPara="1" wrap="square" lIns="91425" tIns="45700" rIns="91425" bIns="45700" anchor="t" anchorCtr="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subTitle" idx="1"/>
          </p:nvPr>
        </p:nvSpPr>
        <p:spPr>
          <a:xfrm>
            <a:off x="3956774" y="5769428"/>
            <a:ext cx="2146484" cy="56907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4">
  <p:cSld name="2_Title Slide 4">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25"/>
          <p:cNvSpPr txBox="1">
            <a:spLocks noGrp="1"/>
          </p:cNvSpPr>
          <p:nvPr>
            <p:ph type="ctrTitle"/>
          </p:nvPr>
        </p:nvSpPr>
        <p:spPr>
          <a:xfrm>
            <a:off x="3739059" y="4276751"/>
            <a:ext cx="5252541" cy="1262538"/>
          </a:xfrm>
          <a:prstGeom prst="rect">
            <a:avLst/>
          </a:prstGeom>
          <a:noFill/>
          <a:ln>
            <a:noFill/>
          </a:ln>
        </p:spPr>
        <p:txBody>
          <a:bodyPr spcFirstLastPara="1" wrap="square" lIns="91425" tIns="45700" rIns="91425" bIns="45700" anchor="t" anchorCtr="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5"/>
          <p:cNvSpPr txBox="1">
            <a:spLocks noGrp="1"/>
          </p:cNvSpPr>
          <p:nvPr>
            <p:ph type="subTitle" idx="1"/>
          </p:nvPr>
        </p:nvSpPr>
        <p:spPr>
          <a:xfrm>
            <a:off x="3739059" y="5787823"/>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Slide 4">
  <p:cSld name="3_Title Slide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6"/>
          <p:cNvSpPr txBox="1">
            <a:spLocks noGrp="1"/>
          </p:cNvSpPr>
          <p:nvPr>
            <p:ph type="ctrTitle"/>
          </p:nvPr>
        </p:nvSpPr>
        <p:spPr>
          <a:xfrm>
            <a:off x="154030" y="517551"/>
            <a:ext cx="3438255" cy="2639306"/>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subTitle" idx="1"/>
          </p:nvPr>
        </p:nvSpPr>
        <p:spPr>
          <a:xfrm>
            <a:off x="154030" y="3588909"/>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itle Slide 4">
  <p:cSld name="4_Title Slide 4">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7"/>
          <p:cNvSpPr txBox="1">
            <a:spLocks noGrp="1"/>
          </p:cNvSpPr>
          <p:nvPr>
            <p:ph type="ctrTitle"/>
          </p:nvPr>
        </p:nvSpPr>
        <p:spPr>
          <a:xfrm>
            <a:off x="154030" y="1189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7"/>
          <p:cNvSpPr txBox="1">
            <a:spLocks noGrp="1"/>
          </p:cNvSpPr>
          <p:nvPr>
            <p:ph type="subTitle" idx="1"/>
          </p:nvPr>
        </p:nvSpPr>
        <p:spPr>
          <a:xfrm>
            <a:off x="154030" y="3059137"/>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4">
  <p:cSld name="5_Title Slide 4">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8"/>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8"/>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4">
  <p:cSld name="6_Title Slide 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9"/>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9"/>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_Title Slide 4">
  <p:cSld name="7_Title Slide 4">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30"/>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0"/>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_Quote/Section slide 3">
  <p:cSld name="1_Quote/Section slide 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31"/>
          <p:cNvSpPr txBox="1">
            <a:spLocks noGrp="1"/>
          </p:cNvSpPr>
          <p:nvPr>
            <p:ph type="ctrTitle"/>
          </p:nvPr>
        </p:nvSpPr>
        <p:spPr>
          <a:xfrm>
            <a:off x="473264" y="719668"/>
            <a:ext cx="8103469" cy="1711475"/>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1"/>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1"/>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2_Quote/Section slide 3">
  <p:cSld name="2_Quote/Section slide 3">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32"/>
          <p:cNvSpPr txBox="1">
            <a:spLocks noGrp="1"/>
          </p:cNvSpPr>
          <p:nvPr>
            <p:ph type="ctrTitle"/>
          </p:nvPr>
        </p:nvSpPr>
        <p:spPr>
          <a:xfrm>
            <a:off x="473264" y="719668"/>
            <a:ext cx="8103469" cy="1711475"/>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2"/>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2"/>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lt1"/>
                </a:solidFill>
                <a:latin typeface="Times New Roman"/>
                <a:ea typeface="Times New Roman"/>
                <a:cs typeface="Times New Roman"/>
                <a:sym typeface="Times New Roman"/>
              </a:defRPr>
            </a:lvl1pPr>
            <a:lvl2pPr marL="0" lvl="1" indent="0" algn="r">
              <a:spcBef>
                <a:spcPts val="0"/>
              </a:spcBef>
              <a:buNone/>
              <a:defRPr sz="1400">
                <a:solidFill>
                  <a:schemeClr val="lt1"/>
                </a:solidFill>
                <a:latin typeface="Times New Roman"/>
                <a:ea typeface="Times New Roman"/>
                <a:cs typeface="Times New Roman"/>
                <a:sym typeface="Times New Roman"/>
              </a:defRPr>
            </a:lvl2pPr>
            <a:lvl3pPr marL="0" lvl="2" indent="0" algn="r">
              <a:spcBef>
                <a:spcPts val="0"/>
              </a:spcBef>
              <a:buNone/>
              <a:defRPr sz="1400">
                <a:solidFill>
                  <a:schemeClr val="lt1"/>
                </a:solidFill>
                <a:latin typeface="Times New Roman"/>
                <a:ea typeface="Times New Roman"/>
                <a:cs typeface="Times New Roman"/>
                <a:sym typeface="Times New Roman"/>
              </a:defRPr>
            </a:lvl3pPr>
            <a:lvl4pPr marL="0" lvl="3" indent="0" algn="r">
              <a:spcBef>
                <a:spcPts val="0"/>
              </a:spcBef>
              <a:buNone/>
              <a:defRPr sz="1400">
                <a:solidFill>
                  <a:schemeClr val="lt1"/>
                </a:solidFill>
                <a:latin typeface="Times New Roman"/>
                <a:ea typeface="Times New Roman"/>
                <a:cs typeface="Times New Roman"/>
                <a:sym typeface="Times New Roman"/>
              </a:defRPr>
            </a:lvl4pPr>
            <a:lvl5pPr marL="0" lvl="4" indent="0" algn="r">
              <a:spcBef>
                <a:spcPts val="0"/>
              </a:spcBef>
              <a:buNone/>
              <a:defRPr sz="1400">
                <a:solidFill>
                  <a:schemeClr val="lt1"/>
                </a:solidFill>
                <a:latin typeface="Times New Roman"/>
                <a:ea typeface="Times New Roman"/>
                <a:cs typeface="Times New Roman"/>
                <a:sym typeface="Times New Roman"/>
              </a:defRPr>
            </a:lvl5pPr>
            <a:lvl6pPr marL="0" lvl="5" indent="0" algn="r">
              <a:spcBef>
                <a:spcPts val="0"/>
              </a:spcBef>
              <a:buNone/>
              <a:defRPr sz="1400">
                <a:solidFill>
                  <a:schemeClr val="lt1"/>
                </a:solidFill>
                <a:latin typeface="Times New Roman"/>
                <a:ea typeface="Times New Roman"/>
                <a:cs typeface="Times New Roman"/>
                <a:sym typeface="Times New Roman"/>
              </a:defRPr>
            </a:lvl6pPr>
            <a:lvl7pPr marL="0" lvl="6" indent="0" algn="r">
              <a:spcBef>
                <a:spcPts val="0"/>
              </a:spcBef>
              <a:buNone/>
              <a:defRPr sz="1400">
                <a:solidFill>
                  <a:schemeClr val="lt1"/>
                </a:solidFill>
                <a:latin typeface="Times New Roman"/>
                <a:ea typeface="Times New Roman"/>
                <a:cs typeface="Times New Roman"/>
                <a:sym typeface="Times New Roman"/>
              </a:defRPr>
            </a:lvl7pPr>
            <a:lvl8pPr marL="0" lvl="7" indent="0" algn="r">
              <a:spcBef>
                <a:spcPts val="0"/>
              </a:spcBef>
              <a:buNone/>
              <a:defRPr sz="1400">
                <a:solidFill>
                  <a:schemeClr val="lt1"/>
                </a:solidFill>
                <a:latin typeface="Times New Roman"/>
                <a:ea typeface="Times New Roman"/>
                <a:cs typeface="Times New Roman"/>
                <a:sym typeface="Times New Roman"/>
              </a:defRPr>
            </a:lvl8pPr>
            <a:lvl9pPr marL="0" lvl="8" indent="0" algn="r">
              <a:spcBef>
                <a:spcPts val="0"/>
              </a:spcBef>
              <a:buNone/>
              <a:defRPr sz="140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3_Quote/Section slide 3">
  <p:cSld name="3_Quote/Section slide 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33"/>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3"/>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2 vertical img">
  <p:cSld name="Content 2 vertical img">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4"/>
          <p:cNvSpPr>
            <a:spLocks noGrp="1"/>
          </p:cNvSpPr>
          <p:nvPr>
            <p:ph type="pic" idx="2"/>
          </p:nvPr>
        </p:nvSpPr>
        <p:spPr>
          <a:xfrm>
            <a:off x="5397354" y="1465537"/>
            <a:ext cx="3746646" cy="5392463"/>
          </a:xfrm>
          <a:prstGeom prst="rect">
            <a:avLst/>
          </a:prstGeom>
          <a:solidFill>
            <a:srgbClr val="D8D8D8"/>
          </a:solidFill>
          <a:ln>
            <a:noFill/>
          </a:ln>
        </p:spPr>
      </p:sp>
      <p:sp>
        <p:nvSpPr>
          <p:cNvPr id="24" name="Google Shape;24;p14"/>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365567" y="1472184"/>
            <a:ext cx="4783746" cy="4212639"/>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4"/>
          <p:cNvSpPr txBox="1">
            <a:spLocks noGrp="1"/>
          </p:cNvSpPr>
          <p:nvPr>
            <p:ph type="dt" idx="10"/>
          </p:nvPr>
        </p:nvSpPr>
        <p:spPr>
          <a:xfrm>
            <a:off x="6032493" y="6155267"/>
            <a:ext cx="231563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3 horizontal img">
  <p:cSld name="Content 3 horizontal img">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5"/>
          <p:cNvSpPr>
            <a:spLocks noGrp="1"/>
          </p:cNvSpPr>
          <p:nvPr>
            <p:ph type="pic" idx="2"/>
          </p:nvPr>
        </p:nvSpPr>
        <p:spPr>
          <a:xfrm>
            <a:off x="3804114" y="1465320"/>
            <a:ext cx="5339886" cy="4229423"/>
          </a:xfrm>
          <a:prstGeom prst="rect">
            <a:avLst/>
          </a:prstGeom>
          <a:solidFill>
            <a:srgbClr val="D8D8D8"/>
          </a:solidFill>
          <a:ln>
            <a:noFill/>
          </a:ln>
        </p:spPr>
      </p:sp>
      <p:sp>
        <p:nvSpPr>
          <p:cNvPr id="30" name="Google Shape;30;p15"/>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365568" y="1472184"/>
            <a:ext cx="3117135" cy="4222560"/>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15"/>
          <p:cNvSpPr txBox="1">
            <a:spLocks noGrp="1"/>
          </p:cNvSpPr>
          <p:nvPr>
            <p:ph type="dt" idx="10"/>
          </p:nvPr>
        </p:nvSpPr>
        <p:spPr>
          <a:xfrm>
            <a:off x="5873743" y="6155267"/>
            <a:ext cx="24743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Image Slide 1">
  <p:cSld name="Image Slide 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6"/>
          <p:cNvSpPr>
            <a:spLocks noGrp="1"/>
          </p:cNvSpPr>
          <p:nvPr>
            <p:ph type="pic" idx="2"/>
          </p:nvPr>
        </p:nvSpPr>
        <p:spPr>
          <a:xfrm>
            <a:off x="-11152" y="-7340"/>
            <a:ext cx="9155151" cy="5726459"/>
          </a:xfrm>
          <a:prstGeom prst="rect">
            <a:avLst/>
          </a:prstGeom>
          <a:solidFill>
            <a:srgbClr val="D8D8D8"/>
          </a:solidFill>
          <a:ln>
            <a:noFill/>
          </a:ln>
        </p:spPr>
      </p:sp>
      <p:sp>
        <p:nvSpPr>
          <p:cNvPr id="36" name="Google Shape;36;p16"/>
          <p:cNvSpPr txBox="1">
            <a:spLocks noGrp="1"/>
          </p:cNvSpPr>
          <p:nvPr>
            <p:ph type="dt" idx="10"/>
          </p:nvPr>
        </p:nvSpPr>
        <p:spPr>
          <a:xfrm>
            <a:off x="5725577" y="6155267"/>
            <a:ext cx="26225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Image Slide 2">
  <p:cSld name="Image Slide 2">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7"/>
          <p:cNvSpPr>
            <a:spLocks noGrp="1"/>
          </p:cNvSpPr>
          <p:nvPr>
            <p:ph type="pic" idx="2"/>
          </p:nvPr>
        </p:nvSpPr>
        <p:spPr>
          <a:xfrm>
            <a:off x="2897109" y="845779"/>
            <a:ext cx="6246892" cy="6012221"/>
          </a:xfrm>
          <a:prstGeom prst="rect">
            <a:avLst/>
          </a:prstGeom>
          <a:solidFill>
            <a:srgbClr val="D8D8D8"/>
          </a:solidFill>
          <a:ln>
            <a:noFill/>
          </a:ln>
        </p:spPr>
      </p:sp>
      <p:sp>
        <p:nvSpPr>
          <p:cNvPr id="40" name="Google Shape;40;p17"/>
          <p:cNvSpPr>
            <a:spLocks noGrp="1"/>
          </p:cNvSpPr>
          <p:nvPr>
            <p:ph type="pic" idx="3"/>
          </p:nvPr>
        </p:nvSpPr>
        <p:spPr>
          <a:xfrm>
            <a:off x="1" y="0"/>
            <a:ext cx="3512247" cy="5488880"/>
          </a:xfrm>
          <a:prstGeom prst="rect">
            <a:avLst/>
          </a:prstGeom>
          <a:solidFill>
            <a:srgbClr val="D8D8D8"/>
          </a:solidFill>
          <a:ln>
            <a:noFill/>
          </a:ln>
        </p:spPr>
      </p:sp>
      <p:sp>
        <p:nvSpPr>
          <p:cNvPr id="41" name="Google Shape;41;p17"/>
          <p:cNvSpPr txBox="1"/>
          <p:nvPr/>
        </p:nvSpPr>
        <p:spPr>
          <a:xfrm>
            <a:off x="10515600" y="5909733"/>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 name="Google Shape;42;p17"/>
          <p:cNvSpPr txBox="1">
            <a:spLocks noGrp="1"/>
          </p:cNvSpPr>
          <p:nvPr>
            <p:ph type="dt" idx="10"/>
          </p:nvPr>
        </p:nvSpPr>
        <p:spPr>
          <a:xfrm>
            <a:off x="6021910" y="6155267"/>
            <a:ext cx="232621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Image Slide 3">
  <p:cSld name="Image Slide 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8"/>
          <p:cNvSpPr>
            <a:spLocks noGrp="1"/>
          </p:cNvSpPr>
          <p:nvPr>
            <p:ph type="pic" idx="2"/>
          </p:nvPr>
        </p:nvSpPr>
        <p:spPr>
          <a:xfrm>
            <a:off x="1" y="0"/>
            <a:ext cx="5923198" cy="5627857"/>
          </a:xfrm>
          <a:prstGeom prst="rect">
            <a:avLst/>
          </a:prstGeom>
          <a:solidFill>
            <a:srgbClr val="D8D8D8"/>
          </a:solidFill>
          <a:ln>
            <a:noFill/>
          </a:ln>
        </p:spPr>
      </p:sp>
      <p:sp>
        <p:nvSpPr>
          <p:cNvPr id="46" name="Google Shape;46;p18"/>
          <p:cNvSpPr>
            <a:spLocks noGrp="1"/>
          </p:cNvSpPr>
          <p:nvPr>
            <p:ph type="pic" idx="3"/>
          </p:nvPr>
        </p:nvSpPr>
        <p:spPr>
          <a:xfrm>
            <a:off x="4921116" y="0"/>
            <a:ext cx="4222883" cy="2906899"/>
          </a:xfrm>
          <a:prstGeom prst="rect">
            <a:avLst/>
          </a:prstGeom>
          <a:solidFill>
            <a:srgbClr val="D8D8D8"/>
          </a:solidFill>
          <a:ln>
            <a:noFill/>
          </a:ln>
        </p:spPr>
      </p:sp>
      <p:sp>
        <p:nvSpPr>
          <p:cNvPr id="47" name="Google Shape;47;p18"/>
          <p:cNvSpPr>
            <a:spLocks noGrp="1"/>
          </p:cNvSpPr>
          <p:nvPr>
            <p:ph type="pic" idx="4"/>
          </p:nvPr>
        </p:nvSpPr>
        <p:spPr>
          <a:xfrm>
            <a:off x="4038093" y="3214455"/>
            <a:ext cx="5105905" cy="3643545"/>
          </a:xfrm>
          <a:prstGeom prst="rect">
            <a:avLst/>
          </a:prstGeom>
          <a:solidFill>
            <a:srgbClr val="D8D8D8"/>
          </a:solidFill>
          <a:ln>
            <a:noFill/>
          </a:ln>
        </p:spPr>
      </p:sp>
      <p:sp>
        <p:nvSpPr>
          <p:cNvPr id="48" name="Google Shape;48;p18"/>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Section slide 1">
  <p:cSld name="Quote/Section slide 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9"/>
          <p:cNvSpPr txBox="1">
            <a:spLocks noGrp="1"/>
          </p:cNvSpPr>
          <p:nvPr>
            <p:ph type="ctrTitle"/>
          </p:nvPr>
        </p:nvSpPr>
        <p:spPr>
          <a:xfrm>
            <a:off x="473264" y="719668"/>
            <a:ext cx="8103469" cy="5145816"/>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dk1"/>
              </a:buClr>
              <a:buSzPts val="6500"/>
              <a:buFont typeface="Arial"/>
              <a:buNone/>
              <a:defRPr sz="65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9"/>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Section slide 3">
  <p:cSld name="Quote/Section slide 3">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20"/>
          <p:cNvSpPr txBox="1">
            <a:spLocks noGrp="1"/>
          </p:cNvSpPr>
          <p:nvPr>
            <p:ph type="ctrTitle"/>
          </p:nvPr>
        </p:nvSpPr>
        <p:spPr>
          <a:xfrm>
            <a:off x="473264" y="719668"/>
            <a:ext cx="8103469" cy="5145816"/>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marR="0" lvl="0" algn="l" rtl="0">
              <a:lnSpc>
                <a:spcPct val="95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1"/>
          <p:cNvSpPr txBox="1">
            <a:spLocks noGrp="1"/>
          </p:cNvSpPr>
          <p:nvPr>
            <p:ph type="dt" idx="10"/>
          </p:nvPr>
        </p:nvSpPr>
        <p:spPr>
          <a:xfrm>
            <a:off x="5736167" y="6155267"/>
            <a:ext cx="24002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1"/>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dc.gov/brfss/annual_data/2014/pdf/Overview_2014.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doi.org/10.1007/s12652-021-03612-z" TargetMode="External"/><Relationship Id="rId5" Type="http://schemas.openxmlformats.org/officeDocument/2006/relationships/hyperlink" Target="https://doi.org/10.1111/jdi.13736" TargetMode="External"/><Relationship Id="rId4" Type="http://schemas.openxmlformats.org/officeDocument/2006/relationships/hyperlink" Target="https://doi.org/10.1186/s13098-021-00767-9"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3390/ijerph19211428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doi.org/10.3390/s22134890" TargetMode="External"/><Relationship Id="rId4" Type="http://schemas.openxmlformats.org/officeDocument/2006/relationships/hyperlink" Target="https://www.kaggle.com/datasets/alexteboul/diabetes-health-indicators-data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379000" y="271200"/>
            <a:ext cx="3220500" cy="2621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2000"/>
              </a:spcBef>
              <a:spcAft>
                <a:spcPts val="1500"/>
              </a:spcAft>
              <a:buClr>
                <a:schemeClr val="dk1"/>
              </a:buClr>
              <a:buSzPts val="1100"/>
              <a:buFont typeface="Arial"/>
              <a:buNone/>
            </a:pPr>
            <a:r>
              <a:rPr lang="en-US" sz="3000" dirty="0"/>
              <a:t>Predicting Diabetes and Identifying Important Health Indicators</a:t>
            </a:r>
            <a:endParaRPr sz="3000" dirty="0"/>
          </a:p>
        </p:txBody>
      </p:sp>
      <p:sp>
        <p:nvSpPr>
          <p:cNvPr id="106" name="Google Shape;106;p1"/>
          <p:cNvSpPr txBox="1">
            <a:spLocks noGrp="1"/>
          </p:cNvSpPr>
          <p:nvPr>
            <p:ph type="subTitle" idx="1"/>
          </p:nvPr>
        </p:nvSpPr>
        <p:spPr>
          <a:xfrm>
            <a:off x="379000" y="2892900"/>
            <a:ext cx="4756500" cy="1072200"/>
          </a:xfrm>
          <a:prstGeom prst="rect">
            <a:avLst/>
          </a:prstGeom>
          <a:noFill/>
          <a:ln>
            <a:noFill/>
          </a:ln>
        </p:spPr>
        <p:txBody>
          <a:bodyPr spcFirstLastPara="1" wrap="square" lIns="91425" tIns="45700" rIns="91425" bIns="45700" anchor="b" anchorCtr="0">
            <a:noAutofit/>
          </a:bodyPr>
          <a:lstStyle/>
          <a:p>
            <a:pPr marL="0" marR="1082675" lvl="0" indent="0" algn="l" rtl="0">
              <a:lnSpc>
                <a:spcPct val="100000"/>
              </a:lnSpc>
              <a:spcBef>
                <a:spcPts val="0"/>
              </a:spcBef>
              <a:spcAft>
                <a:spcPts val="800"/>
              </a:spcAft>
              <a:buClr>
                <a:schemeClr val="dk1"/>
              </a:buClr>
              <a:buSzPts val="1100"/>
              <a:buFont typeface="Arial"/>
              <a:buNone/>
            </a:pPr>
            <a:r>
              <a:rPr lang="en-US" sz="1800">
                <a:latin typeface="Arial"/>
                <a:ea typeface="Arial"/>
                <a:cs typeface="Arial"/>
                <a:sym typeface="Arial"/>
              </a:rPr>
              <a:t>An Exploration of the Application of Machine Learning on the CDC’s 2014 Telephone Survey</a:t>
            </a:r>
            <a:endParaRPr sz="1800"/>
          </a:p>
        </p:txBody>
      </p:sp>
      <p:sp>
        <p:nvSpPr>
          <p:cNvPr id="107" name="Google Shape;107;p1"/>
          <p:cNvSpPr txBox="1"/>
          <p:nvPr/>
        </p:nvSpPr>
        <p:spPr>
          <a:xfrm>
            <a:off x="379000" y="4032875"/>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US" sz="1100">
                <a:solidFill>
                  <a:schemeClr val="dk1"/>
                </a:solidFill>
              </a:rPr>
              <a:t>Stephanie Boissonneault</a:t>
            </a:r>
            <a:br>
              <a:rPr lang="en-US" sz="1100">
                <a:solidFill>
                  <a:schemeClr val="dk1"/>
                </a:solidFill>
              </a:rPr>
            </a:br>
            <a:r>
              <a:rPr lang="en-US" sz="1100">
                <a:solidFill>
                  <a:schemeClr val="dk1"/>
                </a:solidFill>
              </a:rPr>
              <a:t>500616408</a:t>
            </a:r>
            <a:br>
              <a:rPr lang="en-US" sz="1100">
                <a:solidFill>
                  <a:schemeClr val="dk1"/>
                </a:solidFill>
              </a:rPr>
            </a:br>
            <a:r>
              <a:rPr lang="en-US" sz="1100">
                <a:solidFill>
                  <a:schemeClr val="dk1"/>
                </a:solidFill>
              </a:rPr>
              <a:t>Supervisor: Tamer Abdou</a:t>
            </a:r>
            <a:br>
              <a:rPr lang="en-US" sz="1100">
                <a:solidFill>
                  <a:schemeClr val="dk1"/>
                </a:solidFill>
              </a:rPr>
            </a:br>
            <a:r>
              <a:rPr lang="en-US" sz="1100">
                <a:solidFill>
                  <a:schemeClr val="dk1"/>
                </a:solidFill>
              </a:rPr>
              <a:t>Dec 9th, 2024</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31956cf6397_0_70"/>
          <p:cNvPicPr preferRelativeResize="0"/>
          <p:nvPr/>
        </p:nvPicPr>
        <p:blipFill>
          <a:blip r:embed="rId3">
            <a:alphaModFix/>
          </a:blip>
          <a:stretch>
            <a:fillRect/>
          </a:stretch>
        </p:blipFill>
        <p:spPr>
          <a:xfrm>
            <a:off x="1600950" y="701050"/>
            <a:ext cx="6305750" cy="5687674"/>
          </a:xfrm>
          <a:prstGeom prst="rect">
            <a:avLst/>
          </a:prstGeom>
          <a:noFill/>
          <a:ln>
            <a:noFill/>
          </a:ln>
        </p:spPr>
      </p:pic>
      <p:sp>
        <p:nvSpPr>
          <p:cNvPr id="180" name="Google Shape;180;g31956cf6397_0_70"/>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Q2: Methods</a:t>
            </a:r>
            <a:endParaRPr/>
          </a:p>
        </p:txBody>
      </p:sp>
      <p:sp>
        <p:nvSpPr>
          <p:cNvPr id="181" name="Google Shape;181;g31956cf6397_0_70"/>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82" name="Google Shape;182;g31956cf6397_0_7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d572940fde_0_10"/>
          <p:cNvSpPr txBox="1">
            <a:spLocks noGrp="1"/>
          </p:cNvSpPr>
          <p:nvPr>
            <p:ph type="title"/>
          </p:nvPr>
        </p:nvSpPr>
        <p:spPr>
          <a:xfrm>
            <a:off x="365575" y="392425"/>
            <a:ext cx="84375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Q2: Final Model Performance Metrics</a:t>
            </a:r>
            <a:endParaRPr/>
          </a:p>
        </p:txBody>
      </p:sp>
      <p:pic>
        <p:nvPicPr>
          <p:cNvPr id="188" name="Google Shape;188;g2d572940fde_0_10"/>
          <p:cNvPicPr preferRelativeResize="0"/>
          <p:nvPr/>
        </p:nvPicPr>
        <p:blipFill>
          <a:blip r:embed="rId3">
            <a:alphaModFix/>
          </a:blip>
          <a:stretch>
            <a:fillRect/>
          </a:stretch>
        </p:blipFill>
        <p:spPr>
          <a:xfrm>
            <a:off x="257275" y="948546"/>
            <a:ext cx="8437501" cy="6090527"/>
          </a:xfrm>
          <a:prstGeom prst="rect">
            <a:avLst/>
          </a:prstGeom>
          <a:noFill/>
          <a:ln>
            <a:noFill/>
          </a:ln>
        </p:spPr>
      </p:pic>
      <p:sp>
        <p:nvSpPr>
          <p:cNvPr id="189" name="Google Shape;189;g2d572940fde_0_10"/>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90" name="Google Shape;190;g2d572940fde_0_1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d68fedde90_0_26"/>
          <p:cNvSpPr txBox="1">
            <a:spLocks noGrp="1"/>
          </p:cNvSpPr>
          <p:nvPr>
            <p:ph type="title"/>
          </p:nvPr>
        </p:nvSpPr>
        <p:spPr>
          <a:xfrm>
            <a:off x="365575" y="392425"/>
            <a:ext cx="84375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Q2: Final Model on Test Set ROC AUC</a:t>
            </a:r>
            <a:endParaRPr/>
          </a:p>
        </p:txBody>
      </p:sp>
      <p:pic>
        <p:nvPicPr>
          <p:cNvPr id="196" name="Google Shape;196;g2d68fedde90_0_26"/>
          <p:cNvPicPr preferRelativeResize="0"/>
          <p:nvPr/>
        </p:nvPicPr>
        <p:blipFill>
          <a:blip r:embed="rId3">
            <a:alphaModFix/>
          </a:blip>
          <a:stretch>
            <a:fillRect/>
          </a:stretch>
        </p:blipFill>
        <p:spPr>
          <a:xfrm>
            <a:off x="365575" y="895775"/>
            <a:ext cx="7125400" cy="5849041"/>
          </a:xfrm>
          <a:prstGeom prst="rect">
            <a:avLst/>
          </a:prstGeom>
          <a:noFill/>
          <a:ln>
            <a:noFill/>
          </a:ln>
        </p:spPr>
      </p:pic>
      <p:sp>
        <p:nvSpPr>
          <p:cNvPr id="197" name="Google Shape;197;g2d68fedde90_0_26"/>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98" name="Google Shape;198;g2d68fedde90_0_26"/>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99" name="Google Shape;199;g2d68fedde90_0_26"/>
          <p:cNvSpPr txBox="1">
            <a:spLocks noGrp="1"/>
          </p:cNvSpPr>
          <p:nvPr>
            <p:ph type="body" idx="1"/>
          </p:nvPr>
        </p:nvSpPr>
        <p:spPr>
          <a:xfrm>
            <a:off x="4474375" y="4437225"/>
            <a:ext cx="4328700" cy="1417500"/>
          </a:xfrm>
          <a:prstGeom prst="rect">
            <a:avLst/>
          </a:prstGeom>
          <a:noFill/>
          <a:ln>
            <a:noFill/>
          </a:ln>
        </p:spPr>
        <p:txBody>
          <a:bodyPr spcFirstLastPara="1" wrap="square" lIns="91425" tIns="45700" rIns="91425" bIns="45700" anchor="t" anchorCtr="0">
            <a:normAutofit/>
          </a:bodyPr>
          <a:lstStyle/>
          <a:p>
            <a:pPr marL="230399" lvl="0" indent="-71649" algn="l" rtl="0">
              <a:spcBef>
                <a:spcPts val="0"/>
              </a:spcBef>
              <a:spcAft>
                <a:spcPts val="0"/>
              </a:spcAft>
              <a:buClr>
                <a:schemeClr val="dk1"/>
              </a:buClr>
              <a:buSzPts val="2500"/>
              <a:buNone/>
            </a:pPr>
            <a:r>
              <a:rPr lang="en-US"/>
              <a:t>The Final Logistic Regression Model has the greatest area above the curve. </a:t>
            </a:r>
            <a:endParaRPr/>
          </a:p>
        </p:txBody>
      </p:sp>
      <p:cxnSp>
        <p:nvCxnSpPr>
          <p:cNvPr id="200" name="Google Shape;200;g2d68fedde90_0_26"/>
          <p:cNvCxnSpPr>
            <a:stCxn id="199" idx="1"/>
          </p:cNvCxnSpPr>
          <p:nvPr/>
        </p:nvCxnSpPr>
        <p:spPr>
          <a:xfrm flipH="1">
            <a:off x="3402475" y="5145975"/>
            <a:ext cx="1071900" cy="522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d572940fde_0_18"/>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ctr" rtl="0">
              <a:lnSpc>
                <a:spcPct val="95000"/>
              </a:lnSpc>
              <a:spcBef>
                <a:spcPts val="0"/>
              </a:spcBef>
              <a:spcAft>
                <a:spcPts val="0"/>
              </a:spcAft>
              <a:buClr>
                <a:schemeClr val="dk2"/>
              </a:buClr>
              <a:buSzPts val="2800"/>
              <a:buFont typeface="Arial"/>
              <a:buNone/>
            </a:pPr>
            <a:r>
              <a:rPr lang="en-US"/>
              <a:t>Q2: Top 10 Features Selection By Final Models for both Train and Test Sets</a:t>
            </a:r>
            <a:endParaRPr sz="2500" b="0">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2800"/>
              <a:buFont typeface="Arial"/>
              <a:buNone/>
            </a:pPr>
            <a:endParaRPr/>
          </a:p>
        </p:txBody>
      </p:sp>
      <p:sp>
        <p:nvSpPr>
          <p:cNvPr id="206" name="Google Shape;206;g2d572940fde_0_18"/>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07" name="Google Shape;207;g2d572940fde_0_18"/>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8" name="Google Shape;208;g2d572940fde_0_18"/>
          <p:cNvPicPr preferRelativeResize="0"/>
          <p:nvPr/>
        </p:nvPicPr>
        <p:blipFill>
          <a:blip r:embed="rId3">
            <a:alphaModFix/>
          </a:blip>
          <a:stretch>
            <a:fillRect/>
          </a:stretch>
        </p:blipFill>
        <p:spPr>
          <a:xfrm>
            <a:off x="349650" y="1603192"/>
            <a:ext cx="8444699" cy="40193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d68fedde90_0_15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Comparison to Literature Review</a:t>
            </a:r>
            <a:endParaRPr/>
          </a:p>
        </p:txBody>
      </p:sp>
      <p:sp>
        <p:nvSpPr>
          <p:cNvPr id="214" name="Google Shape;214;g2d68fedde90_0_152"/>
          <p:cNvSpPr txBox="1">
            <a:spLocks noGrp="1"/>
          </p:cNvSpPr>
          <p:nvPr>
            <p:ph type="body" idx="1"/>
          </p:nvPr>
        </p:nvSpPr>
        <p:spPr>
          <a:xfrm>
            <a:off x="365568" y="1472184"/>
            <a:ext cx="8444700" cy="4212600"/>
          </a:xfrm>
          <a:prstGeom prst="rect">
            <a:avLst/>
          </a:prstGeom>
          <a:noFill/>
          <a:ln>
            <a:noFill/>
          </a:ln>
        </p:spPr>
        <p:txBody>
          <a:bodyPr spcFirstLastPara="1" wrap="square" lIns="91425" tIns="45700" rIns="91425" bIns="45700" anchor="t" anchorCtr="0">
            <a:normAutofit/>
          </a:bodyPr>
          <a:lstStyle/>
          <a:p>
            <a:pPr marL="457200" lvl="0" indent="-387350" algn="l" rtl="0">
              <a:spcBef>
                <a:spcPts val="0"/>
              </a:spcBef>
              <a:spcAft>
                <a:spcPts val="0"/>
              </a:spcAft>
              <a:buSzPts val="2500"/>
              <a:buChar char="-"/>
            </a:pPr>
            <a:r>
              <a:rPr lang="en-US"/>
              <a:t>Combination of of lifestyle, socioeconomic, and diagnostic data generally produced better predictive models </a:t>
            </a:r>
            <a:r>
              <a:rPr lang="en-US">
                <a:solidFill>
                  <a:schemeClr val="dk2"/>
                </a:solidFill>
              </a:rPr>
              <a:t>✔</a:t>
            </a:r>
            <a:r>
              <a:rPr lang="en-US"/>
              <a:t> (Fregoso-Aparicio et al., 2021).</a:t>
            </a:r>
            <a:endParaRPr/>
          </a:p>
          <a:p>
            <a:pPr marL="457200" lvl="0" indent="0" algn="l" rtl="0">
              <a:spcBef>
                <a:spcPts val="0"/>
              </a:spcBef>
              <a:spcAft>
                <a:spcPts val="0"/>
              </a:spcAft>
              <a:buNone/>
            </a:pPr>
            <a:endParaRPr/>
          </a:p>
          <a:p>
            <a:pPr marL="457200" lvl="0" indent="-387350" algn="l" rtl="0">
              <a:spcBef>
                <a:spcPts val="0"/>
              </a:spcBef>
              <a:spcAft>
                <a:spcPts val="0"/>
              </a:spcAft>
              <a:buSzPts val="2500"/>
              <a:buChar char="-"/>
            </a:pPr>
            <a:r>
              <a:rPr lang="en-US"/>
              <a:t>Common diabetes predictors are Body mass index (BMI) and illness (Kumar et al., 2023) </a:t>
            </a:r>
            <a:r>
              <a:rPr lang="en-US">
                <a:solidFill>
                  <a:schemeClr val="dk2"/>
                </a:solidFill>
              </a:rPr>
              <a:t>✔</a:t>
            </a:r>
            <a:endParaRPr/>
          </a:p>
          <a:p>
            <a:pPr marL="457200" lvl="0" indent="0" algn="l" rtl="0">
              <a:spcBef>
                <a:spcPts val="0"/>
              </a:spcBef>
              <a:spcAft>
                <a:spcPts val="0"/>
              </a:spcAft>
              <a:buNone/>
            </a:pPr>
            <a:endParaRPr/>
          </a:p>
          <a:p>
            <a:pPr marL="457200" lvl="0" indent="-387350" algn="l" rtl="0">
              <a:spcBef>
                <a:spcPts val="0"/>
              </a:spcBef>
              <a:spcAft>
                <a:spcPts val="0"/>
              </a:spcAft>
              <a:buSzPts val="2500"/>
              <a:buChar char="-"/>
            </a:pPr>
            <a:r>
              <a:rPr lang="en-US"/>
              <a:t>Age, obesity, and blood glucose are common predictors, and physical activity is rarely selected (Kodama et al.,2022) </a:t>
            </a:r>
            <a:r>
              <a:rPr lang="en-US">
                <a:solidFill>
                  <a:schemeClr val="dk2"/>
                </a:solidFill>
              </a:rPr>
              <a:t>✔</a:t>
            </a:r>
            <a:endParaRPr/>
          </a:p>
        </p:txBody>
      </p:sp>
      <p:sp>
        <p:nvSpPr>
          <p:cNvPr id="215" name="Google Shape;215;g2d68fedde90_0_152"/>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16" name="Google Shape;216;g2d68fedde90_0_152"/>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d68fedde90_0_69"/>
          <p:cNvSpPr txBox="1">
            <a:spLocks noGrp="1"/>
          </p:cNvSpPr>
          <p:nvPr>
            <p:ph type="dt" idx="10"/>
          </p:nvPr>
        </p:nvSpPr>
        <p:spPr>
          <a:xfrm>
            <a:off x="6043077" y="6155267"/>
            <a:ext cx="230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22" name="Google Shape;222;g2d68fedde90_0_69"/>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23" name="Google Shape;223;g2d68fedde90_0_69"/>
          <p:cNvSpPr txBox="1">
            <a:spLocks noGrp="1"/>
          </p:cNvSpPr>
          <p:nvPr>
            <p:ph type="ctrTitle"/>
          </p:nvPr>
        </p:nvSpPr>
        <p:spPr>
          <a:xfrm>
            <a:off x="541125" y="0"/>
            <a:ext cx="7297500" cy="5145900"/>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800"/>
              <a:buFont typeface="Arial"/>
              <a:buNone/>
            </a:pPr>
            <a:r>
              <a:rPr lang="en-US" sz="3600">
                <a:solidFill>
                  <a:schemeClr val="dk2"/>
                </a:solidFill>
              </a:rPr>
              <a:t>Q3: What machine learning models best predict diabetes based on effectiveness, efficiency, stability, and interpretability?</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g2d572940fde_0_42"/>
          <p:cNvPicPr preferRelativeResize="0"/>
          <p:nvPr/>
        </p:nvPicPr>
        <p:blipFill>
          <a:blip r:embed="rId3">
            <a:alphaModFix/>
          </a:blip>
          <a:stretch>
            <a:fillRect/>
          </a:stretch>
        </p:blipFill>
        <p:spPr>
          <a:xfrm>
            <a:off x="932050" y="718718"/>
            <a:ext cx="7311725" cy="5665869"/>
          </a:xfrm>
          <a:prstGeom prst="rect">
            <a:avLst/>
          </a:prstGeom>
          <a:noFill/>
          <a:ln>
            <a:noFill/>
          </a:ln>
        </p:spPr>
      </p:pic>
      <p:sp>
        <p:nvSpPr>
          <p:cNvPr id="229" name="Google Shape;229;g2d572940fde_0_4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Method</a:t>
            </a:r>
            <a:endParaRPr/>
          </a:p>
        </p:txBody>
      </p:sp>
      <p:sp>
        <p:nvSpPr>
          <p:cNvPr id="230" name="Google Shape;230;g2d572940fde_0_42"/>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31" name="Google Shape;231;g2d572940fde_0_4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d572940fde_0_34"/>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Interpreted Findings</a:t>
            </a:r>
            <a:endParaRPr/>
          </a:p>
        </p:txBody>
      </p:sp>
      <p:sp>
        <p:nvSpPr>
          <p:cNvPr id="237" name="Google Shape;237;g2d572940fde_0_34"/>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38" name="Google Shape;238;g2d572940fde_0_34"/>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39" name="Google Shape;239;g2d572940fde_0_34"/>
          <p:cNvPicPr preferRelativeResize="0"/>
          <p:nvPr/>
        </p:nvPicPr>
        <p:blipFill>
          <a:blip r:embed="rId3">
            <a:alphaModFix/>
          </a:blip>
          <a:stretch>
            <a:fillRect/>
          </a:stretch>
        </p:blipFill>
        <p:spPr>
          <a:xfrm>
            <a:off x="358475" y="1155850"/>
            <a:ext cx="8444700" cy="47129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d68fedde90_0_54"/>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Interpreted Findings</a:t>
            </a:r>
            <a:endParaRPr/>
          </a:p>
        </p:txBody>
      </p:sp>
      <p:sp>
        <p:nvSpPr>
          <p:cNvPr id="245" name="Google Shape;245;g2d68fedde90_0_54"/>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46" name="Google Shape;246;g2d68fedde90_0_54"/>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47" name="Google Shape;247;g2d68fedde90_0_54"/>
          <p:cNvPicPr preferRelativeResize="0"/>
          <p:nvPr/>
        </p:nvPicPr>
        <p:blipFill>
          <a:blip r:embed="rId3">
            <a:alphaModFix/>
          </a:blip>
          <a:stretch>
            <a:fillRect/>
          </a:stretch>
        </p:blipFill>
        <p:spPr>
          <a:xfrm>
            <a:off x="1659800" y="1178580"/>
            <a:ext cx="2912200" cy="4697543"/>
          </a:xfrm>
          <a:prstGeom prst="rect">
            <a:avLst/>
          </a:prstGeom>
          <a:noFill/>
          <a:ln>
            <a:noFill/>
          </a:ln>
        </p:spPr>
      </p:pic>
      <p:sp>
        <p:nvSpPr>
          <p:cNvPr id="248" name="Google Shape;248;g2d68fedde90_0_54"/>
          <p:cNvSpPr txBox="1">
            <a:spLocks noGrp="1"/>
          </p:cNvSpPr>
          <p:nvPr>
            <p:ph type="body" idx="1"/>
          </p:nvPr>
        </p:nvSpPr>
        <p:spPr>
          <a:xfrm>
            <a:off x="5353000" y="1926725"/>
            <a:ext cx="3674700" cy="1417500"/>
          </a:xfrm>
          <a:prstGeom prst="rect">
            <a:avLst/>
          </a:prstGeom>
          <a:noFill/>
          <a:ln>
            <a:noFill/>
          </a:ln>
        </p:spPr>
        <p:txBody>
          <a:bodyPr spcFirstLastPara="1" wrap="square" lIns="91425" tIns="45700" rIns="91425" bIns="45700" anchor="t" anchorCtr="0">
            <a:normAutofit fontScale="92500"/>
          </a:bodyPr>
          <a:lstStyle/>
          <a:p>
            <a:pPr marL="230399" lvl="0" indent="-71649" algn="l" rtl="0">
              <a:spcBef>
                <a:spcPts val="0"/>
              </a:spcBef>
              <a:spcAft>
                <a:spcPts val="0"/>
              </a:spcAft>
              <a:buClr>
                <a:schemeClr val="dk1"/>
              </a:buClr>
              <a:buSzPts val="2500"/>
              <a:buNone/>
            </a:pPr>
            <a:r>
              <a:rPr lang="en-US"/>
              <a:t>The KNN Model had the</a:t>
            </a:r>
            <a:endParaRPr/>
          </a:p>
          <a:p>
            <a:pPr marL="230399" lvl="0" indent="-71649" algn="l" rtl="0">
              <a:spcBef>
                <a:spcPts val="0"/>
              </a:spcBef>
              <a:spcAft>
                <a:spcPts val="0"/>
              </a:spcAft>
              <a:buClr>
                <a:schemeClr val="dk1"/>
              </a:buClr>
              <a:buSzPts val="2500"/>
              <a:buNone/>
            </a:pPr>
            <a:r>
              <a:rPr lang="en-US"/>
              <a:t>greatest variation in</a:t>
            </a:r>
            <a:endParaRPr/>
          </a:p>
          <a:p>
            <a:pPr marL="230399" lvl="0" indent="-71649" algn="l" rtl="0">
              <a:spcBef>
                <a:spcPts val="0"/>
              </a:spcBef>
              <a:spcAft>
                <a:spcPts val="0"/>
              </a:spcAft>
              <a:buClr>
                <a:schemeClr val="dk1"/>
              </a:buClr>
              <a:buSzPts val="2500"/>
              <a:buNone/>
            </a:pPr>
            <a:r>
              <a:rPr lang="en-US"/>
              <a:t>performance metrics</a:t>
            </a:r>
            <a:endParaRPr/>
          </a:p>
          <a:p>
            <a:pPr marL="230399" lvl="0" indent="-71649" algn="l" rtl="0">
              <a:spcBef>
                <a:spcPts val="0"/>
              </a:spcBef>
              <a:spcAft>
                <a:spcPts val="0"/>
              </a:spcAft>
              <a:buClr>
                <a:schemeClr val="dk1"/>
              </a:buClr>
              <a:buSzPts val="2500"/>
              <a:buNone/>
            </a:pPr>
            <a:r>
              <a:rPr lang="en-US"/>
              <a:t>across folds. </a:t>
            </a:r>
            <a:endParaRPr/>
          </a:p>
        </p:txBody>
      </p:sp>
      <p:sp>
        <p:nvSpPr>
          <p:cNvPr id="249" name="Google Shape;249;g2d68fedde90_0_54"/>
          <p:cNvSpPr/>
          <p:nvPr/>
        </p:nvSpPr>
        <p:spPr>
          <a:xfrm>
            <a:off x="3908020" y="1056225"/>
            <a:ext cx="663900" cy="4942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cxnSp>
        <p:nvCxnSpPr>
          <p:cNvPr id="250" name="Google Shape;250;g2d68fedde90_0_54"/>
          <p:cNvCxnSpPr>
            <a:stCxn id="248" idx="1"/>
          </p:cNvCxnSpPr>
          <p:nvPr/>
        </p:nvCxnSpPr>
        <p:spPr>
          <a:xfrm rot="10800000">
            <a:off x="4508500" y="2629775"/>
            <a:ext cx="844500" cy="5700"/>
          </a:xfrm>
          <a:prstGeom prst="straightConnector1">
            <a:avLst/>
          </a:prstGeom>
          <a:noFill/>
          <a:ln w="38100" cap="flat" cmpd="sng">
            <a:solidFill>
              <a:schemeClr val="dk2"/>
            </a:solidFill>
            <a:prstDash val="solid"/>
            <a:round/>
            <a:headEnd type="none" w="med" len="med"/>
            <a:tailEnd type="triangle" w="med" len="med"/>
          </a:ln>
        </p:spPr>
      </p:cxnSp>
      <p:sp>
        <p:nvSpPr>
          <p:cNvPr id="251" name="Google Shape;251;g2d68fedde90_0_54"/>
          <p:cNvSpPr txBox="1">
            <a:spLocks noGrp="1"/>
          </p:cNvSpPr>
          <p:nvPr>
            <p:ph type="body" idx="1"/>
          </p:nvPr>
        </p:nvSpPr>
        <p:spPr>
          <a:xfrm>
            <a:off x="5353000" y="3429000"/>
            <a:ext cx="3905100" cy="1417500"/>
          </a:xfrm>
          <a:prstGeom prst="rect">
            <a:avLst/>
          </a:prstGeom>
          <a:noFill/>
          <a:ln>
            <a:noFill/>
          </a:ln>
        </p:spPr>
        <p:txBody>
          <a:bodyPr spcFirstLastPara="1" wrap="square" lIns="91425" tIns="45700" rIns="91425" bIns="45700" anchor="t" anchorCtr="0">
            <a:normAutofit fontScale="92500"/>
          </a:bodyPr>
          <a:lstStyle/>
          <a:p>
            <a:pPr marL="230399" lvl="0" indent="-71649" algn="l" rtl="0">
              <a:spcBef>
                <a:spcPts val="0"/>
              </a:spcBef>
              <a:spcAft>
                <a:spcPts val="0"/>
              </a:spcAft>
              <a:buClr>
                <a:schemeClr val="dk1"/>
              </a:buClr>
              <a:buSzPts val="2500"/>
              <a:buNone/>
            </a:pPr>
            <a:r>
              <a:rPr lang="en-US"/>
              <a:t>Performance Metrics </a:t>
            </a:r>
            <a:endParaRPr/>
          </a:p>
          <a:p>
            <a:pPr marL="230399" lvl="0" indent="-71649" algn="l" rtl="0">
              <a:spcBef>
                <a:spcPts val="0"/>
              </a:spcBef>
              <a:spcAft>
                <a:spcPts val="0"/>
              </a:spcAft>
              <a:buClr>
                <a:schemeClr val="dk1"/>
              </a:buClr>
              <a:buSzPts val="2500"/>
              <a:buNone/>
            </a:pPr>
            <a:r>
              <a:rPr lang="en-US"/>
              <a:t>for all other models</a:t>
            </a:r>
            <a:endParaRPr/>
          </a:p>
          <a:p>
            <a:pPr marL="230399" lvl="0" indent="-71649" algn="l" rtl="0">
              <a:spcBef>
                <a:spcPts val="0"/>
              </a:spcBef>
              <a:spcAft>
                <a:spcPts val="0"/>
              </a:spcAft>
              <a:buClr>
                <a:schemeClr val="dk1"/>
              </a:buClr>
              <a:buSzPts val="2500"/>
              <a:buNone/>
            </a:pPr>
            <a:r>
              <a:rPr lang="en-US"/>
              <a:t>appeared stable across </a:t>
            </a:r>
            <a:endParaRPr/>
          </a:p>
          <a:p>
            <a:pPr marL="230399" lvl="0" indent="-71649" algn="l" rtl="0">
              <a:spcBef>
                <a:spcPts val="0"/>
              </a:spcBef>
              <a:spcAft>
                <a:spcPts val="0"/>
              </a:spcAft>
              <a:buClr>
                <a:schemeClr val="dk1"/>
              </a:buClr>
              <a:buSzPts val="2500"/>
              <a:buNone/>
            </a:pPr>
            <a:r>
              <a:rPr lang="en-US"/>
              <a:t>folds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d68fedde90_0_90"/>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Average Performance Metrics on Train Set</a:t>
            </a:r>
            <a:endParaRPr/>
          </a:p>
        </p:txBody>
      </p:sp>
      <p:pic>
        <p:nvPicPr>
          <p:cNvPr id="257" name="Google Shape;257;g2d68fedde90_0_90"/>
          <p:cNvPicPr preferRelativeResize="0"/>
          <p:nvPr/>
        </p:nvPicPr>
        <p:blipFill>
          <a:blip r:embed="rId3">
            <a:alphaModFix/>
          </a:blip>
          <a:stretch>
            <a:fillRect/>
          </a:stretch>
        </p:blipFill>
        <p:spPr>
          <a:xfrm>
            <a:off x="-10" y="1175577"/>
            <a:ext cx="8619374" cy="5539075"/>
          </a:xfrm>
          <a:prstGeom prst="rect">
            <a:avLst/>
          </a:prstGeom>
          <a:noFill/>
          <a:ln>
            <a:noFill/>
          </a:ln>
        </p:spPr>
      </p:pic>
      <p:sp>
        <p:nvSpPr>
          <p:cNvPr id="258" name="Google Shape;258;g2d68fedde90_0_90"/>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59" name="Google Shape;259;g2d68fedde90_0_9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0" name="Google Shape;260;g2d68fedde90_0_90"/>
          <p:cNvSpPr/>
          <p:nvPr/>
        </p:nvSpPr>
        <p:spPr>
          <a:xfrm>
            <a:off x="596025" y="1576800"/>
            <a:ext cx="3975900" cy="494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Introduction</a:t>
            </a:r>
            <a:endParaRPr/>
          </a:p>
        </p:txBody>
      </p:sp>
      <p:sp>
        <p:nvSpPr>
          <p:cNvPr id="113" name="Google Shape;113;p2"/>
          <p:cNvSpPr txBox="1">
            <a:spLocks noGrp="1"/>
          </p:cNvSpPr>
          <p:nvPr>
            <p:ph type="body" idx="1"/>
          </p:nvPr>
        </p:nvSpPr>
        <p:spPr>
          <a:xfrm>
            <a:off x="365575" y="943075"/>
            <a:ext cx="8444700" cy="5577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500"/>
              <a:buNone/>
            </a:pPr>
            <a:r>
              <a:rPr lang="en-US" b="1"/>
              <a:t>Dataset:</a:t>
            </a:r>
            <a:r>
              <a:rPr lang="en-US"/>
              <a:t> Centers for Disease Control and Prevention 2014 Behavioral Risk Factor Surveillance System Survey </a:t>
            </a:r>
            <a:endParaRPr/>
          </a:p>
          <a:p>
            <a:pPr marL="457200" lvl="0" indent="-368300" algn="l" rtl="0">
              <a:spcBef>
                <a:spcPts val="1000"/>
              </a:spcBef>
              <a:spcAft>
                <a:spcPts val="0"/>
              </a:spcAft>
              <a:buSzPts val="2200"/>
              <a:buChar char="•"/>
            </a:pPr>
            <a:r>
              <a:rPr lang="en-US" sz="2200" u="sng"/>
              <a:t>Features</a:t>
            </a:r>
            <a:r>
              <a:rPr lang="en-US" sz="2200"/>
              <a:t>: 22 Health Indicators </a:t>
            </a:r>
            <a:endParaRPr sz="2200"/>
          </a:p>
          <a:p>
            <a:pPr marL="457200" lvl="0" indent="-368300" algn="l" rtl="0">
              <a:spcBef>
                <a:spcPts val="0"/>
              </a:spcBef>
              <a:spcAft>
                <a:spcPts val="0"/>
              </a:spcAft>
              <a:buSzPts val="2200"/>
              <a:buChar char="•"/>
            </a:pPr>
            <a:r>
              <a:rPr lang="en-US" sz="2200" u="sng"/>
              <a:t>Observations</a:t>
            </a:r>
            <a:r>
              <a:rPr lang="en-US" sz="2200"/>
              <a:t>: 253,680 Americans</a:t>
            </a:r>
            <a:endParaRPr sz="2200"/>
          </a:p>
          <a:p>
            <a:pPr marL="457200" lvl="0" indent="-368300" algn="l" rtl="0">
              <a:spcBef>
                <a:spcPts val="0"/>
              </a:spcBef>
              <a:spcAft>
                <a:spcPts val="0"/>
              </a:spcAft>
              <a:buSzPts val="2200"/>
              <a:buChar char="•"/>
            </a:pPr>
            <a:r>
              <a:rPr lang="en-US" sz="2200" u="sng"/>
              <a:t>Target Variable</a:t>
            </a:r>
            <a:r>
              <a:rPr lang="en-US" sz="2200"/>
              <a:t>: No Diabetes/Pregnancy Only, Pre Diabetes, Diabetes</a:t>
            </a:r>
            <a:endParaRPr sz="2200"/>
          </a:p>
          <a:p>
            <a:pPr marL="457200" lvl="0" indent="0" algn="l" rtl="0">
              <a:spcBef>
                <a:spcPts val="0"/>
              </a:spcBef>
              <a:spcAft>
                <a:spcPts val="0"/>
              </a:spcAft>
              <a:buNone/>
            </a:pPr>
            <a:endParaRPr sz="2200"/>
          </a:p>
          <a:p>
            <a:pPr marL="0" lvl="0" indent="0" algn="l" rtl="0">
              <a:spcBef>
                <a:spcPts val="0"/>
              </a:spcBef>
              <a:spcAft>
                <a:spcPts val="0"/>
              </a:spcAft>
              <a:buClr>
                <a:schemeClr val="dk1"/>
              </a:buClr>
              <a:buSzPts val="2500"/>
              <a:buNone/>
            </a:pPr>
            <a:r>
              <a:rPr lang="en-US" b="1"/>
              <a:t>Data Analysis Techniques</a:t>
            </a:r>
            <a:endParaRPr b="1"/>
          </a:p>
          <a:p>
            <a:pPr marL="0" lvl="0" indent="0" algn="l" rtl="0">
              <a:spcBef>
                <a:spcPts val="0"/>
              </a:spcBef>
              <a:spcAft>
                <a:spcPts val="0"/>
              </a:spcAft>
              <a:buClr>
                <a:schemeClr val="dk1"/>
              </a:buClr>
              <a:buSzPts val="2500"/>
              <a:buNone/>
            </a:pPr>
            <a:r>
              <a:rPr lang="en-US"/>
              <a:t>Question 1 : Apriori Algorithm and Association Rules</a:t>
            </a:r>
            <a:endParaRPr/>
          </a:p>
          <a:p>
            <a:pPr marL="0" lvl="0" indent="0" algn="l" rtl="0">
              <a:spcBef>
                <a:spcPts val="0"/>
              </a:spcBef>
              <a:spcAft>
                <a:spcPts val="0"/>
              </a:spcAft>
              <a:buClr>
                <a:schemeClr val="dk1"/>
              </a:buClr>
              <a:buSzPts val="2500"/>
              <a:buNone/>
            </a:pPr>
            <a:r>
              <a:rPr lang="en-US"/>
              <a:t>Question 2 : Feature Selection Models</a:t>
            </a:r>
            <a:endParaRPr/>
          </a:p>
          <a:p>
            <a:pPr marL="0" lvl="0" indent="0" algn="l" rtl="0">
              <a:spcBef>
                <a:spcPts val="0"/>
              </a:spcBef>
              <a:spcAft>
                <a:spcPts val="0"/>
              </a:spcAft>
              <a:buClr>
                <a:schemeClr val="dk1"/>
              </a:buClr>
              <a:buSzPts val="2500"/>
              <a:buNone/>
            </a:pPr>
            <a:r>
              <a:rPr lang="en-US"/>
              <a:t>Question 3 : Predictive Machine Learning Models</a:t>
            </a:r>
            <a:endParaRPr/>
          </a:p>
          <a:p>
            <a:pPr marL="0" lvl="0" indent="0" algn="l" rtl="0">
              <a:spcBef>
                <a:spcPts val="0"/>
              </a:spcBef>
              <a:spcAft>
                <a:spcPts val="0"/>
              </a:spcAft>
              <a:buClr>
                <a:schemeClr val="dk1"/>
              </a:buClr>
              <a:buSzPts val="2500"/>
              <a:buNone/>
            </a:pPr>
            <a:r>
              <a:rPr lang="en-US"/>
              <a:t>Question 4 : Principal Component Analysis </a:t>
            </a:r>
            <a:endParaRPr/>
          </a:p>
          <a:p>
            <a:pPr marL="230399" lvl="0" indent="-71649" algn="l" rtl="0">
              <a:spcBef>
                <a:spcPts val="0"/>
              </a:spcBef>
              <a:spcAft>
                <a:spcPts val="0"/>
              </a:spcAft>
              <a:buClr>
                <a:schemeClr val="dk1"/>
              </a:buClr>
              <a:buSzPts val="2500"/>
              <a:buNone/>
            </a:pPr>
            <a:endParaRPr/>
          </a:p>
          <a:p>
            <a:pPr marL="0" lvl="0" indent="0" algn="l" rtl="0">
              <a:spcBef>
                <a:spcPts val="0"/>
              </a:spcBef>
              <a:spcAft>
                <a:spcPts val="0"/>
              </a:spcAft>
              <a:buClr>
                <a:schemeClr val="dk1"/>
              </a:buClr>
              <a:buSzPts val="2500"/>
              <a:buNone/>
            </a:pPr>
            <a:r>
              <a:rPr lang="en-US" b="1"/>
              <a:t>Goal: </a:t>
            </a:r>
            <a:r>
              <a:rPr lang="en-US"/>
              <a:t>Make Recommendations for Clinical Practice Settings</a:t>
            </a:r>
            <a:endParaRPr/>
          </a:p>
        </p:txBody>
      </p:sp>
      <p:sp>
        <p:nvSpPr>
          <p:cNvPr id="114" name="Google Shape;114;p2"/>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15" name="Google Shape;115;p2"/>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6" name="Google Shape;116;p2"/>
          <p:cNvSpPr txBox="1"/>
          <p:nvPr/>
        </p:nvSpPr>
        <p:spPr>
          <a:xfrm>
            <a:off x="3628925" y="2841325"/>
            <a:ext cx="5181600" cy="365100"/>
          </a:xfrm>
          <a:prstGeom prst="rect">
            <a:avLst/>
          </a:prstGeom>
          <a:noFill/>
          <a:ln>
            <a:noFill/>
          </a:ln>
        </p:spPr>
        <p:txBody>
          <a:bodyPr spcFirstLastPara="1" wrap="square" lIns="91425" tIns="91425" rIns="91425" bIns="91425" anchor="t" anchorCtr="0">
            <a:noAutofit/>
          </a:bodyPr>
          <a:lstStyle/>
          <a:p>
            <a:pPr marL="0" lvl="0" indent="457200" algn="r" rtl="0">
              <a:lnSpc>
                <a:spcPct val="200000"/>
              </a:lnSpc>
              <a:spcBef>
                <a:spcPts val="0"/>
              </a:spcBef>
              <a:spcAft>
                <a:spcPts val="1000"/>
              </a:spcAft>
              <a:buClr>
                <a:schemeClr val="dk1"/>
              </a:buClr>
              <a:buSzPts val="1100"/>
              <a:buFont typeface="Arial"/>
              <a:buNone/>
            </a:pPr>
            <a:r>
              <a:rPr lang="en-US" sz="1100">
                <a:solidFill>
                  <a:schemeClr val="dk1"/>
                </a:solidFill>
              </a:rPr>
              <a:t>(Teboul, 2021; Centers for Disease Control and Prevention, 2015)</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d68fedde90_0_114"/>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66" name="Google Shape;266;g2d68fedde90_0_114"/>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67" name="Google Shape;267;g2d68fedde90_0_114"/>
          <p:cNvPicPr preferRelativeResize="0"/>
          <p:nvPr/>
        </p:nvPicPr>
        <p:blipFill>
          <a:blip r:embed="rId3">
            <a:alphaModFix/>
          </a:blip>
          <a:stretch>
            <a:fillRect/>
          </a:stretch>
        </p:blipFill>
        <p:spPr>
          <a:xfrm>
            <a:off x="152400" y="1566853"/>
            <a:ext cx="8467725" cy="3724275"/>
          </a:xfrm>
          <a:prstGeom prst="rect">
            <a:avLst/>
          </a:prstGeom>
          <a:noFill/>
          <a:ln>
            <a:noFill/>
          </a:ln>
        </p:spPr>
      </p:pic>
      <p:sp>
        <p:nvSpPr>
          <p:cNvPr id="268" name="Google Shape;268;g2d68fedde90_0_114"/>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Difference in Performance Metrics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d68fedde90_0_104"/>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Performance Metrics on Test Set </a:t>
            </a:r>
            <a:endParaRPr/>
          </a:p>
        </p:txBody>
      </p:sp>
      <p:pic>
        <p:nvPicPr>
          <p:cNvPr id="274" name="Google Shape;274;g2d68fedde90_0_104"/>
          <p:cNvPicPr preferRelativeResize="0"/>
          <p:nvPr/>
        </p:nvPicPr>
        <p:blipFill>
          <a:blip r:embed="rId3">
            <a:alphaModFix/>
          </a:blip>
          <a:stretch>
            <a:fillRect/>
          </a:stretch>
        </p:blipFill>
        <p:spPr>
          <a:xfrm>
            <a:off x="-12" y="1125650"/>
            <a:ext cx="8788664" cy="5732350"/>
          </a:xfrm>
          <a:prstGeom prst="rect">
            <a:avLst/>
          </a:prstGeom>
          <a:noFill/>
          <a:ln>
            <a:noFill/>
          </a:ln>
        </p:spPr>
      </p:pic>
      <p:sp>
        <p:nvSpPr>
          <p:cNvPr id="275" name="Google Shape;275;g2d68fedde90_0_104"/>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76" name="Google Shape;276;g2d68fedde90_0_104"/>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77" name="Google Shape;277;g2d68fedde90_0_104"/>
          <p:cNvSpPr/>
          <p:nvPr/>
        </p:nvSpPr>
        <p:spPr>
          <a:xfrm>
            <a:off x="596025" y="1462225"/>
            <a:ext cx="3975900" cy="50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d68fedde90_0_122"/>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83" name="Google Shape;283;g2d68fedde90_0_12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84" name="Google Shape;284;g2d68fedde90_0_12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Models Efficiency on Test Set</a:t>
            </a:r>
            <a:endParaRPr/>
          </a:p>
        </p:txBody>
      </p:sp>
      <p:pic>
        <p:nvPicPr>
          <p:cNvPr id="285" name="Google Shape;285;g2d68fedde90_0_122"/>
          <p:cNvPicPr preferRelativeResize="0"/>
          <p:nvPr/>
        </p:nvPicPr>
        <p:blipFill>
          <a:blip r:embed="rId3">
            <a:alphaModFix/>
          </a:blip>
          <a:stretch>
            <a:fillRect/>
          </a:stretch>
        </p:blipFill>
        <p:spPr>
          <a:xfrm>
            <a:off x="152400" y="1375939"/>
            <a:ext cx="8657874" cy="4106124"/>
          </a:xfrm>
          <a:prstGeom prst="rect">
            <a:avLst/>
          </a:prstGeom>
          <a:noFill/>
          <a:ln>
            <a:noFill/>
          </a:ln>
        </p:spPr>
      </p:pic>
      <p:sp>
        <p:nvSpPr>
          <p:cNvPr id="286" name="Google Shape;286;g2d68fedde90_0_122"/>
          <p:cNvSpPr/>
          <p:nvPr/>
        </p:nvSpPr>
        <p:spPr>
          <a:xfrm>
            <a:off x="2255225" y="2215025"/>
            <a:ext cx="2973300" cy="83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7" name="Google Shape;287;g2d68fedde90_0_122"/>
          <p:cNvSpPr/>
          <p:nvPr/>
        </p:nvSpPr>
        <p:spPr>
          <a:xfrm>
            <a:off x="6903075" y="3013075"/>
            <a:ext cx="1673400" cy="75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320f811525c_0_32"/>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293" name="Google Shape;293;g320f811525c_0_3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94" name="Google Shape;294;g320f811525c_0_3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Q3: Model Interpretability</a:t>
            </a:r>
            <a:endParaRPr/>
          </a:p>
        </p:txBody>
      </p:sp>
      <p:pic>
        <p:nvPicPr>
          <p:cNvPr id="295" name="Google Shape;295;g320f811525c_0_32"/>
          <p:cNvPicPr preferRelativeResize="0"/>
          <p:nvPr/>
        </p:nvPicPr>
        <p:blipFill>
          <a:blip r:embed="rId3">
            <a:alphaModFix/>
          </a:blip>
          <a:stretch>
            <a:fillRect/>
          </a:stretch>
        </p:blipFill>
        <p:spPr>
          <a:xfrm>
            <a:off x="1765550" y="1116225"/>
            <a:ext cx="2556600" cy="3546725"/>
          </a:xfrm>
          <a:prstGeom prst="rect">
            <a:avLst/>
          </a:prstGeom>
          <a:noFill/>
          <a:ln>
            <a:noFill/>
          </a:ln>
        </p:spPr>
      </p:pic>
      <p:pic>
        <p:nvPicPr>
          <p:cNvPr id="296" name="Google Shape;296;g320f811525c_0_32"/>
          <p:cNvPicPr preferRelativeResize="0"/>
          <p:nvPr/>
        </p:nvPicPr>
        <p:blipFill>
          <a:blip r:embed="rId4">
            <a:alphaModFix/>
          </a:blip>
          <a:stretch>
            <a:fillRect/>
          </a:stretch>
        </p:blipFill>
        <p:spPr>
          <a:xfrm>
            <a:off x="4572000" y="1116225"/>
            <a:ext cx="2622141" cy="3546725"/>
          </a:xfrm>
          <a:prstGeom prst="rect">
            <a:avLst/>
          </a:prstGeom>
          <a:noFill/>
          <a:ln>
            <a:noFill/>
          </a:ln>
        </p:spPr>
      </p:pic>
      <p:sp>
        <p:nvSpPr>
          <p:cNvPr id="297" name="Google Shape;297;g320f811525c_0_32"/>
          <p:cNvSpPr txBox="1"/>
          <p:nvPr/>
        </p:nvSpPr>
        <p:spPr>
          <a:xfrm>
            <a:off x="143375" y="2125200"/>
            <a:ext cx="13722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Times New Roman"/>
                <a:ea typeface="Times New Roman"/>
                <a:cs typeface="Times New Roman"/>
                <a:sym typeface="Times New Roman"/>
              </a:rPr>
              <a:t>Decision Tree Model</a:t>
            </a:r>
            <a:endParaRPr sz="2500">
              <a:solidFill>
                <a:schemeClr val="dk1"/>
              </a:solidFill>
              <a:latin typeface="Times New Roman"/>
              <a:ea typeface="Times New Roman"/>
              <a:cs typeface="Times New Roman"/>
              <a:sym typeface="Times New Roman"/>
            </a:endParaRPr>
          </a:p>
        </p:txBody>
      </p:sp>
      <p:sp>
        <p:nvSpPr>
          <p:cNvPr id="298" name="Google Shape;298;g320f811525c_0_32"/>
          <p:cNvSpPr txBox="1"/>
          <p:nvPr/>
        </p:nvSpPr>
        <p:spPr>
          <a:xfrm>
            <a:off x="7444000" y="2216150"/>
            <a:ext cx="16098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Times New Roman"/>
                <a:ea typeface="Times New Roman"/>
                <a:cs typeface="Times New Roman"/>
                <a:sym typeface="Times New Roman"/>
              </a:rPr>
              <a:t>Logistic Regression Model</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d68fedde90_0_144"/>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Comparison to Literature Review</a:t>
            </a:r>
            <a:endParaRPr/>
          </a:p>
        </p:txBody>
      </p:sp>
      <p:sp>
        <p:nvSpPr>
          <p:cNvPr id="304" name="Google Shape;304;g2d68fedde90_0_144"/>
          <p:cNvSpPr txBox="1">
            <a:spLocks noGrp="1"/>
          </p:cNvSpPr>
          <p:nvPr>
            <p:ph type="body" idx="1"/>
          </p:nvPr>
        </p:nvSpPr>
        <p:spPr>
          <a:xfrm>
            <a:off x="365568" y="1472184"/>
            <a:ext cx="8444700" cy="4212600"/>
          </a:xfrm>
          <a:prstGeom prst="rect">
            <a:avLst/>
          </a:prstGeom>
          <a:noFill/>
          <a:ln>
            <a:noFill/>
          </a:ln>
        </p:spPr>
        <p:txBody>
          <a:bodyPr spcFirstLastPara="1" wrap="square" lIns="91425" tIns="45700" rIns="91425" bIns="45700" anchor="t" anchorCtr="0">
            <a:normAutofit/>
          </a:bodyPr>
          <a:lstStyle/>
          <a:p>
            <a:pPr marL="457200" lvl="0" indent="-387350" algn="l" rtl="0">
              <a:spcBef>
                <a:spcPts val="0"/>
              </a:spcBef>
              <a:spcAft>
                <a:spcPts val="0"/>
              </a:spcAft>
              <a:buSzPts val="2500"/>
              <a:buChar char="-"/>
            </a:pPr>
            <a:r>
              <a:rPr lang="en-US"/>
              <a:t>Decision tree models as the most common and best-performing models based on performance metrics </a:t>
            </a:r>
            <a:r>
              <a:rPr lang="en-US" sz="2800">
                <a:solidFill>
                  <a:schemeClr val="dk2"/>
                </a:solidFill>
              </a:rPr>
              <a:t>✔ </a:t>
            </a:r>
            <a:r>
              <a:rPr lang="en-US"/>
              <a:t>(Abdulazeem et al., 2023; Fregoso-Aparicio et al., 2021; Olusanya et al., 2022) </a:t>
            </a:r>
            <a:endParaRPr/>
          </a:p>
          <a:p>
            <a:pPr marL="457200" lvl="0" indent="0" algn="l" rtl="0">
              <a:spcBef>
                <a:spcPts val="0"/>
              </a:spcBef>
              <a:spcAft>
                <a:spcPts val="0"/>
              </a:spcAft>
              <a:buNone/>
            </a:pPr>
            <a:endParaRPr/>
          </a:p>
          <a:p>
            <a:pPr marL="457200" lvl="0" indent="-387350" algn="l" rtl="0">
              <a:spcBef>
                <a:spcPts val="0"/>
              </a:spcBef>
              <a:spcAft>
                <a:spcPts val="0"/>
              </a:spcAft>
              <a:buSzPts val="2500"/>
              <a:buChar char="-"/>
            </a:pPr>
            <a:r>
              <a:rPr lang="en-US"/>
              <a:t>Non-logistic regression models were found to perform better than logistic regression models ❌</a:t>
            </a:r>
            <a:endParaRPr/>
          </a:p>
          <a:p>
            <a:pPr marL="457200" lvl="0" indent="0" algn="l" rtl="0">
              <a:spcBef>
                <a:spcPts val="0"/>
              </a:spcBef>
              <a:spcAft>
                <a:spcPts val="0"/>
              </a:spcAft>
              <a:buNone/>
            </a:pPr>
            <a:r>
              <a:rPr lang="en-US"/>
              <a:t>(Zhang et al., 2022)</a:t>
            </a:r>
            <a:endParaRPr/>
          </a:p>
        </p:txBody>
      </p:sp>
      <p:sp>
        <p:nvSpPr>
          <p:cNvPr id="305" name="Google Shape;305;g2d68fedde90_0_144"/>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06" name="Google Shape;306;g2d68fedde90_0_144"/>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d68fedde90_0_62"/>
          <p:cNvSpPr txBox="1">
            <a:spLocks noGrp="1"/>
          </p:cNvSpPr>
          <p:nvPr>
            <p:ph type="dt" idx="10"/>
          </p:nvPr>
        </p:nvSpPr>
        <p:spPr>
          <a:xfrm>
            <a:off x="6043077" y="6155267"/>
            <a:ext cx="230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12" name="Google Shape;312;g2d68fedde90_0_6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13" name="Google Shape;313;g2d68fedde90_0_62"/>
          <p:cNvSpPr txBox="1">
            <a:spLocks noGrp="1"/>
          </p:cNvSpPr>
          <p:nvPr>
            <p:ph type="ctrTitle"/>
          </p:nvPr>
        </p:nvSpPr>
        <p:spPr>
          <a:xfrm>
            <a:off x="697050" y="244375"/>
            <a:ext cx="6530700" cy="5145900"/>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800"/>
              <a:buFont typeface="Arial"/>
              <a:buNone/>
            </a:pPr>
            <a:r>
              <a:rPr lang="en-US" sz="3600">
                <a:solidFill>
                  <a:schemeClr val="dk2"/>
                </a:solidFill>
              </a:rPr>
              <a:t>Q4: What patterns can be uncovered in population subsets based on age, </a:t>
            </a:r>
            <a:endParaRPr sz="3600">
              <a:solidFill>
                <a:schemeClr val="dk2"/>
              </a:solidFill>
            </a:endParaRPr>
          </a:p>
          <a:p>
            <a:pPr marL="0" lvl="0" indent="0" algn="l" rtl="0">
              <a:lnSpc>
                <a:spcPct val="95000"/>
              </a:lnSpc>
              <a:spcBef>
                <a:spcPts val="0"/>
              </a:spcBef>
              <a:spcAft>
                <a:spcPts val="0"/>
              </a:spcAft>
              <a:buClr>
                <a:schemeClr val="dk2"/>
              </a:buClr>
              <a:buSzPts val="2800"/>
              <a:buFont typeface="Arial"/>
              <a:buNone/>
            </a:pPr>
            <a:r>
              <a:rPr lang="en-US" sz="3600">
                <a:solidFill>
                  <a:schemeClr val="dk2"/>
                </a:solidFill>
              </a:rPr>
              <a:t>sex, and BMI?</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2d572940fde_0_50"/>
          <p:cNvPicPr preferRelativeResize="0"/>
          <p:nvPr/>
        </p:nvPicPr>
        <p:blipFill>
          <a:blip r:embed="rId3">
            <a:alphaModFix/>
          </a:blip>
          <a:stretch>
            <a:fillRect/>
          </a:stretch>
        </p:blipFill>
        <p:spPr>
          <a:xfrm>
            <a:off x="787562" y="596125"/>
            <a:ext cx="7568882" cy="6261876"/>
          </a:xfrm>
          <a:prstGeom prst="rect">
            <a:avLst/>
          </a:prstGeom>
          <a:noFill/>
          <a:ln>
            <a:noFill/>
          </a:ln>
        </p:spPr>
      </p:pic>
      <p:sp>
        <p:nvSpPr>
          <p:cNvPr id="319" name="Google Shape;319;g2d572940fde_0_50"/>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Method</a:t>
            </a:r>
            <a:endParaRPr/>
          </a:p>
        </p:txBody>
      </p:sp>
      <p:sp>
        <p:nvSpPr>
          <p:cNvPr id="320" name="Google Shape;320;g2d572940fde_0_50"/>
          <p:cNvSpPr txBox="1">
            <a:spLocks noGrp="1"/>
          </p:cNvSpPr>
          <p:nvPr>
            <p:ph type="dt" idx="10"/>
          </p:nvPr>
        </p:nvSpPr>
        <p:spPr>
          <a:xfrm>
            <a:off x="6032493" y="6155267"/>
            <a:ext cx="2315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21" name="Google Shape;321;g2d572940fde_0_5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22" name="Google Shape;322;g2d572940fde_0_50"/>
          <p:cNvSpPr/>
          <p:nvPr/>
        </p:nvSpPr>
        <p:spPr>
          <a:xfrm>
            <a:off x="233875" y="5741400"/>
            <a:ext cx="654000" cy="1116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d68fedde90_0_133"/>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Number of Principal Components Selected to Reach 90% Threshold for Explained Variance</a:t>
            </a:r>
            <a:endParaRPr/>
          </a:p>
        </p:txBody>
      </p:sp>
      <p:sp>
        <p:nvSpPr>
          <p:cNvPr id="328" name="Google Shape;328;g2d68fedde90_0_133"/>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29" name="Google Shape;329;g2d68fedde90_0_133"/>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30" name="Google Shape;330;g2d68fedde90_0_133"/>
          <p:cNvPicPr preferRelativeResize="0"/>
          <p:nvPr/>
        </p:nvPicPr>
        <p:blipFill>
          <a:blip r:embed="rId3">
            <a:alphaModFix/>
          </a:blip>
          <a:stretch>
            <a:fillRect/>
          </a:stretch>
        </p:blipFill>
        <p:spPr>
          <a:xfrm>
            <a:off x="152400" y="1974187"/>
            <a:ext cx="6470775" cy="3860225"/>
          </a:xfrm>
          <a:prstGeom prst="rect">
            <a:avLst/>
          </a:prstGeom>
          <a:noFill/>
          <a:ln>
            <a:noFill/>
          </a:ln>
        </p:spPr>
      </p:pic>
      <p:sp>
        <p:nvSpPr>
          <p:cNvPr id="331" name="Google Shape;331;g2d68fedde90_0_133"/>
          <p:cNvSpPr txBox="1">
            <a:spLocks noGrp="1"/>
          </p:cNvSpPr>
          <p:nvPr>
            <p:ph type="body" idx="1"/>
          </p:nvPr>
        </p:nvSpPr>
        <p:spPr>
          <a:xfrm>
            <a:off x="6888488" y="2375525"/>
            <a:ext cx="1990200" cy="1417500"/>
          </a:xfrm>
          <a:prstGeom prst="rect">
            <a:avLst/>
          </a:prstGeom>
          <a:noFill/>
          <a:ln>
            <a:noFill/>
          </a:ln>
        </p:spPr>
        <p:txBody>
          <a:bodyPr spcFirstLastPara="1" wrap="square" lIns="91425" tIns="45700" rIns="91425" bIns="45700" anchor="t" anchorCtr="0">
            <a:normAutofit/>
          </a:bodyPr>
          <a:lstStyle/>
          <a:p>
            <a:pPr marL="230399" lvl="0" indent="-71649" algn="ctr" rtl="0">
              <a:spcBef>
                <a:spcPts val="0"/>
              </a:spcBef>
              <a:spcAft>
                <a:spcPts val="0"/>
              </a:spcAft>
              <a:buClr>
                <a:schemeClr val="dk1"/>
              </a:buClr>
              <a:buSzPts val="2500"/>
              <a:buNone/>
            </a:pPr>
            <a:r>
              <a:rPr lang="en-US"/>
              <a:t>Average #PC: 23.61</a:t>
            </a:r>
            <a:endParaRPr/>
          </a:p>
        </p:txBody>
      </p:sp>
      <p:pic>
        <p:nvPicPr>
          <p:cNvPr id="332" name="Google Shape;332;g2d68fedde90_0_133"/>
          <p:cNvPicPr preferRelativeResize="0"/>
          <p:nvPr/>
        </p:nvPicPr>
        <p:blipFill>
          <a:blip r:embed="rId4">
            <a:alphaModFix/>
          </a:blip>
          <a:stretch>
            <a:fillRect/>
          </a:stretch>
        </p:blipFill>
        <p:spPr>
          <a:xfrm>
            <a:off x="6775575" y="3793025"/>
            <a:ext cx="2216025" cy="1754219"/>
          </a:xfrm>
          <a:prstGeom prst="rect">
            <a:avLst/>
          </a:prstGeom>
          <a:noFill/>
          <a:ln>
            <a:noFill/>
          </a:ln>
        </p:spPr>
      </p:pic>
      <p:cxnSp>
        <p:nvCxnSpPr>
          <p:cNvPr id="333" name="Google Shape;333;g2d68fedde90_0_133"/>
          <p:cNvCxnSpPr/>
          <p:nvPr/>
        </p:nvCxnSpPr>
        <p:spPr>
          <a:xfrm rot="10800000">
            <a:off x="6616425" y="2753925"/>
            <a:ext cx="1041300" cy="14484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d68fedde90_0_16"/>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Top 3 Features Across Subsets</a:t>
            </a:r>
            <a:endParaRPr/>
          </a:p>
        </p:txBody>
      </p:sp>
      <p:pic>
        <p:nvPicPr>
          <p:cNvPr id="339" name="Google Shape;339;g2d68fedde90_0_16"/>
          <p:cNvPicPr preferRelativeResize="0"/>
          <p:nvPr/>
        </p:nvPicPr>
        <p:blipFill>
          <a:blip r:embed="rId3">
            <a:alphaModFix/>
          </a:blip>
          <a:stretch>
            <a:fillRect/>
          </a:stretch>
        </p:blipFill>
        <p:spPr>
          <a:xfrm>
            <a:off x="349650" y="942530"/>
            <a:ext cx="8444700" cy="6022262"/>
          </a:xfrm>
          <a:prstGeom prst="rect">
            <a:avLst/>
          </a:prstGeom>
          <a:noFill/>
          <a:ln>
            <a:noFill/>
          </a:ln>
        </p:spPr>
      </p:pic>
      <p:sp>
        <p:nvSpPr>
          <p:cNvPr id="340" name="Google Shape;340;g2d68fedde90_0_16"/>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41" name="Google Shape;341;g2d68fedde90_0_16"/>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320f811525c_0_1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Younger populations</a:t>
            </a:r>
            <a:endParaRPr/>
          </a:p>
        </p:txBody>
      </p:sp>
      <p:pic>
        <p:nvPicPr>
          <p:cNvPr id="347" name="Google Shape;347;g320f811525c_0_12"/>
          <p:cNvPicPr preferRelativeResize="0"/>
          <p:nvPr/>
        </p:nvPicPr>
        <p:blipFill>
          <a:blip r:embed="rId3">
            <a:alphaModFix/>
          </a:blip>
          <a:stretch>
            <a:fillRect/>
          </a:stretch>
        </p:blipFill>
        <p:spPr>
          <a:xfrm>
            <a:off x="349650" y="942530"/>
            <a:ext cx="8444700" cy="6022262"/>
          </a:xfrm>
          <a:prstGeom prst="rect">
            <a:avLst/>
          </a:prstGeom>
          <a:noFill/>
          <a:ln>
            <a:noFill/>
          </a:ln>
        </p:spPr>
      </p:pic>
      <p:sp>
        <p:nvSpPr>
          <p:cNvPr id="348" name="Google Shape;348;g320f811525c_0_12"/>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49" name="Google Shape;349;g320f811525c_0_1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50" name="Google Shape;350;g320f811525c_0_12"/>
          <p:cNvSpPr/>
          <p:nvPr/>
        </p:nvSpPr>
        <p:spPr>
          <a:xfrm>
            <a:off x="1188075" y="1016725"/>
            <a:ext cx="368700" cy="528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1" name="Google Shape;351;g320f811525c_0_12"/>
          <p:cNvSpPr/>
          <p:nvPr/>
        </p:nvSpPr>
        <p:spPr>
          <a:xfrm>
            <a:off x="5304100" y="1138400"/>
            <a:ext cx="368700" cy="528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2" name="Google Shape;352;g320f811525c_0_12"/>
          <p:cNvSpPr/>
          <p:nvPr/>
        </p:nvSpPr>
        <p:spPr>
          <a:xfrm>
            <a:off x="3607725" y="1138400"/>
            <a:ext cx="368700" cy="528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d68fedde90_0_76"/>
          <p:cNvSpPr txBox="1">
            <a:spLocks noGrp="1"/>
          </p:cNvSpPr>
          <p:nvPr>
            <p:ph type="dt" idx="10"/>
          </p:nvPr>
        </p:nvSpPr>
        <p:spPr>
          <a:xfrm>
            <a:off x="6043077" y="6155267"/>
            <a:ext cx="230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22" name="Google Shape;122;g2d68fedde90_0_76"/>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3" name="Google Shape;123;g2d68fedde90_0_76"/>
          <p:cNvSpPr txBox="1">
            <a:spLocks noGrp="1"/>
          </p:cNvSpPr>
          <p:nvPr>
            <p:ph type="ctrTitle"/>
          </p:nvPr>
        </p:nvSpPr>
        <p:spPr>
          <a:xfrm>
            <a:off x="473273" y="244375"/>
            <a:ext cx="6912900" cy="5145900"/>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800"/>
              <a:buFont typeface="Arial"/>
              <a:buNone/>
            </a:pPr>
            <a:r>
              <a:rPr lang="en-US" sz="3600">
                <a:solidFill>
                  <a:schemeClr val="dk2"/>
                </a:solidFill>
              </a:rPr>
              <a:t>Q1: What health conditions and lifestyle factors commonly occur together in individuals with different diabetes diagnoses?</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320f811525c_0_3"/>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Overweight Obese </a:t>
            </a:r>
            <a:endParaRPr/>
          </a:p>
        </p:txBody>
      </p:sp>
      <p:pic>
        <p:nvPicPr>
          <p:cNvPr id="358" name="Google Shape;358;g320f811525c_0_3"/>
          <p:cNvPicPr preferRelativeResize="0"/>
          <p:nvPr/>
        </p:nvPicPr>
        <p:blipFill>
          <a:blip r:embed="rId3">
            <a:alphaModFix/>
          </a:blip>
          <a:stretch>
            <a:fillRect/>
          </a:stretch>
        </p:blipFill>
        <p:spPr>
          <a:xfrm>
            <a:off x="349650" y="942530"/>
            <a:ext cx="8444700" cy="6022262"/>
          </a:xfrm>
          <a:prstGeom prst="rect">
            <a:avLst/>
          </a:prstGeom>
          <a:noFill/>
          <a:ln>
            <a:noFill/>
          </a:ln>
        </p:spPr>
      </p:pic>
      <p:sp>
        <p:nvSpPr>
          <p:cNvPr id="359" name="Google Shape;359;g320f811525c_0_3"/>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60" name="Google Shape;360;g320f811525c_0_3"/>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61" name="Google Shape;361;g320f811525c_0_3"/>
          <p:cNvSpPr/>
          <p:nvPr/>
        </p:nvSpPr>
        <p:spPr>
          <a:xfrm>
            <a:off x="3938025" y="1213675"/>
            <a:ext cx="368700" cy="51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62" name="Google Shape;362;g320f811525c_0_3"/>
          <p:cNvSpPr/>
          <p:nvPr/>
        </p:nvSpPr>
        <p:spPr>
          <a:xfrm>
            <a:off x="6964525" y="1123050"/>
            <a:ext cx="445500" cy="5032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63" name="Google Shape;363;g320f811525c_0_3"/>
          <p:cNvSpPr/>
          <p:nvPr/>
        </p:nvSpPr>
        <p:spPr>
          <a:xfrm>
            <a:off x="3184025" y="4526925"/>
            <a:ext cx="445500" cy="216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320f811525c_0_22"/>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Q4: Older Populations</a:t>
            </a:r>
            <a:endParaRPr/>
          </a:p>
        </p:txBody>
      </p:sp>
      <p:pic>
        <p:nvPicPr>
          <p:cNvPr id="369" name="Google Shape;369;g320f811525c_0_22"/>
          <p:cNvPicPr preferRelativeResize="0"/>
          <p:nvPr/>
        </p:nvPicPr>
        <p:blipFill>
          <a:blip r:embed="rId3">
            <a:alphaModFix/>
          </a:blip>
          <a:stretch>
            <a:fillRect/>
          </a:stretch>
        </p:blipFill>
        <p:spPr>
          <a:xfrm>
            <a:off x="349650" y="942530"/>
            <a:ext cx="8444700" cy="6022262"/>
          </a:xfrm>
          <a:prstGeom prst="rect">
            <a:avLst/>
          </a:prstGeom>
          <a:noFill/>
          <a:ln>
            <a:noFill/>
          </a:ln>
        </p:spPr>
      </p:pic>
      <p:sp>
        <p:nvSpPr>
          <p:cNvPr id="370" name="Google Shape;370;g320f811525c_0_22"/>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71" name="Google Shape;371;g320f811525c_0_22"/>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72" name="Google Shape;372;g320f811525c_0_22"/>
          <p:cNvSpPr/>
          <p:nvPr/>
        </p:nvSpPr>
        <p:spPr>
          <a:xfrm>
            <a:off x="1526050" y="2798825"/>
            <a:ext cx="368700" cy="335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3" name="Google Shape;373;g320f811525c_0_22"/>
          <p:cNvSpPr/>
          <p:nvPr/>
        </p:nvSpPr>
        <p:spPr>
          <a:xfrm>
            <a:off x="6017925" y="2137000"/>
            <a:ext cx="1023300" cy="422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d572940fde_0_58"/>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Summary of Project’s Accomplishments </a:t>
            </a:r>
            <a:endParaRPr/>
          </a:p>
        </p:txBody>
      </p:sp>
      <p:sp>
        <p:nvSpPr>
          <p:cNvPr id="379" name="Google Shape;379;g2d572940fde_0_58"/>
          <p:cNvSpPr txBox="1">
            <a:spLocks noGrp="1"/>
          </p:cNvSpPr>
          <p:nvPr>
            <p:ph type="body" idx="1"/>
          </p:nvPr>
        </p:nvSpPr>
        <p:spPr>
          <a:xfrm>
            <a:off x="365575" y="1472173"/>
            <a:ext cx="8444700" cy="5048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500"/>
              <a:buNone/>
            </a:pPr>
            <a:r>
              <a:rPr lang="en-US" b="1"/>
              <a:t>Question 1 :</a:t>
            </a:r>
            <a:r>
              <a:rPr lang="en-US"/>
              <a:t> Recommended for combination of lifestyle factors to maintain health </a:t>
            </a:r>
            <a:endParaRPr/>
          </a:p>
          <a:p>
            <a:pPr marL="0" lvl="0" indent="0" algn="l" rtl="0">
              <a:spcBef>
                <a:spcPts val="1000"/>
              </a:spcBef>
              <a:spcAft>
                <a:spcPts val="0"/>
              </a:spcAft>
              <a:buClr>
                <a:schemeClr val="dk1"/>
              </a:buClr>
              <a:buSzPts val="2500"/>
              <a:buNone/>
            </a:pPr>
            <a:r>
              <a:rPr lang="en-US" b="1"/>
              <a:t>Question 2 :</a:t>
            </a:r>
            <a:r>
              <a:rPr lang="en-US"/>
              <a:t> Identified frequently selected features and best feature selection model</a:t>
            </a:r>
            <a:endParaRPr/>
          </a:p>
          <a:p>
            <a:pPr marL="0" lvl="0" indent="0" algn="l" rtl="0">
              <a:spcBef>
                <a:spcPts val="1000"/>
              </a:spcBef>
              <a:spcAft>
                <a:spcPts val="0"/>
              </a:spcAft>
              <a:buClr>
                <a:schemeClr val="dk1"/>
              </a:buClr>
              <a:buSzPts val="2500"/>
              <a:buNone/>
            </a:pPr>
            <a:r>
              <a:rPr lang="en-US" b="1"/>
              <a:t>Question 3 : </a:t>
            </a:r>
            <a:r>
              <a:rPr lang="en-US"/>
              <a:t>Identified Decision Tree model and Logistic Regression as best models for diabetes prediction</a:t>
            </a:r>
            <a:endParaRPr/>
          </a:p>
          <a:p>
            <a:pPr marL="0" lvl="0" indent="0" algn="l" rtl="0">
              <a:spcBef>
                <a:spcPts val="1000"/>
              </a:spcBef>
              <a:spcAft>
                <a:spcPts val="1000"/>
              </a:spcAft>
              <a:buClr>
                <a:schemeClr val="dk1"/>
              </a:buClr>
              <a:buSzPts val="2500"/>
              <a:buNone/>
            </a:pPr>
            <a:r>
              <a:rPr lang="en-US" b="1"/>
              <a:t>Question 4 :</a:t>
            </a:r>
            <a:r>
              <a:rPr lang="en-US"/>
              <a:t> Recommended population subset based recommendations for considerations in screening questionnaires</a:t>
            </a:r>
            <a:endParaRPr/>
          </a:p>
        </p:txBody>
      </p:sp>
      <p:sp>
        <p:nvSpPr>
          <p:cNvPr id="380" name="Google Shape;380;g2d572940fde_0_58"/>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81" name="Google Shape;381;g2d572940fde_0_58"/>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d572940fde_0_65"/>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Limitations &amp; Challenges</a:t>
            </a:r>
            <a:endParaRPr/>
          </a:p>
        </p:txBody>
      </p:sp>
      <p:sp>
        <p:nvSpPr>
          <p:cNvPr id="387" name="Google Shape;387;g2d572940fde_0_65"/>
          <p:cNvSpPr txBox="1">
            <a:spLocks noGrp="1"/>
          </p:cNvSpPr>
          <p:nvPr>
            <p:ph type="body" idx="1"/>
          </p:nvPr>
        </p:nvSpPr>
        <p:spPr>
          <a:xfrm>
            <a:off x="365568" y="1472184"/>
            <a:ext cx="8444700" cy="4212600"/>
          </a:xfrm>
          <a:prstGeom prst="rect">
            <a:avLst/>
          </a:prstGeom>
          <a:noFill/>
          <a:ln>
            <a:noFill/>
          </a:ln>
        </p:spPr>
        <p:txBody>
          <a:bodyPr spcFirstLastPara="1" wrap="square" lIns="91425" tIns="45700" rIns="91425" bIns="45700" anchor="t" anchorCtr="0">
            <a:normAutofit/>
          </a:bodyPr>
          <a:lstStyle/>
          <a:p>
            <a:pPr marL="457200" lvl="0" indent="-387350" algn="l" rtl="0">
              <a:spcBef>
                <a:spcPts val="0"/>
              </a:spcBef>
              <a:spcAft>
                <a:spcPts val="0"/>
              </a:spcAft>
              <a:buSzPts val="2500"/>
              <a:buChar char="-"/>
            </a:pPr>
            <a:r>
              <a:rPr lang="en-US"/>
              <a:t>Dataset: American data limited to lifestyle factors, health conditions, and select  demographics</a:t>
            </a:r>
            <a:endParaRPr/>
          </a:p>
          <a:p>
            <a:pPr marL="457200" lvl="0" indent="-387350" algn="l" rtl="0">
              <a:spcBef>
                <a:spcPts val="0"/>
              </a:spcBef>
              <a:spcAft>
                <a:spcPts val="0"/>
              </a:spcAft>
              <a:buSzPts val="2500"/>
              <a:buChar char="-"/>
            </a:pPr>
            <a:r>
              <a:rPr lang="en-US"/>
              <a:t>Limited data available for diabetes class for association rules </a:t>
            </a:r>
            <a:endParaRPr/>
          </a:p>
          <a:p>
            <a:pPr marL="457200" lvl="0" indent="-387350" algn="l" rtl="0">
              <a:spcBef>
                <a:spcPts val="0"/>
              </a:spcBef>
              <a:spcAft>
                <a:spcPts val="0"/>
              </a:spcAft>
              <a:buSzPts val="2500"/>
              <a:buChar char="-"/>
            </a:pPr>
            <a:r>
              <a:rPr lang="en-US"/>
              <a:t>Select subsets unavailable due to no data for underweight males ages 18 to 64 and healthy weight males ages 50 to 64</a:t>
            </a:r>
            <a:endParaRPr/>
          </a:p>
          <a:p>
            <a:pPr marL="457200" lvl="0" indent="-387350" algn="l" rtl="0">
              <a:spcBef>
                <a:spcPts val="0"/>
              </a:spcBef>
              <a:spcAft>
                <a:spcPts val="0"/>
              </a:spcAft>
              <a:buSzPts val="2500"/>
              <a:buChar char="-"/>
            </a:pPr>
            <a:r>
              <a:rPr lang="en-US"/>
              <a:t>Analysis can uncover associations but not causation</a:t>
            </a:r>
            <a:endParaRPr/>
          </a:p>
          <a:p>
            <a:pPr marL="457200" lvl="0" indent="-387350" algn="l" rtl="0">
              <a:spcBef>
                <a:spcPts val="0"/>
              </a:spcBef>
              <a:spcAft>
                <a:spcPts val="0"/>
              </a:spcAft>
              <a:buSzPts val="2500"/>
              <a:buChar char="-"/>
            </a:pPr>
            <a:r>
              <a:rPr lang="en-US"/>
              <a:t>Validation using k-fold cross validation, but not validated in clinical setting</a:t>
            </a:r>
            <a:endParaRPr/>
          </a:p>
          <a:p>
            <a:pPr marL="457200" lvl="0" indent="-387350" algn="l" rtl="0">
              <a:spcBef>
                <a:spcPts val="0"/>
              </a:spcBef>
              <a:spcAft>
                <a:spcPts val="0"/>
              </a:spcAft>
              <a:buSzPts val="2500"/>
              <a:buChar char="-"/>
            </a:pPr>
            <a:r>
              <a:rPr lang="en-US"/>
              <a:t>Hardware limitation in memory capacity</a:t>
            </a:r>
            <a:endParaRPr/>
          </a:p>
          <a:p>
            <a:pPr marL="0" lvl="0" indent="0" algn="l" rtl="0">
              <a:spcBef>
                <a:spcPts val="0"/>
              </a:spcBef>
              <a:spcAft>
                <a:spcPts val="0"/>
              </a:spcAft>
              <a:buNone/>
            </a:pPr>
            <a:endParaRPr/>
          </a:p>
        </p:txBody>
      </p:sp>
      <p:sp>
        <p:nvSpPr>
          <p:cNvPr id="388" name="Google Shape;388;g2d572940fde_0_65"/>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89" name="Google Shape;389;g2d572940fde_0_65"/>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d68fedde90_0_168"/>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Proposed Future Work &amp; Project Continuity</a:t>
            </a:r>
            <a:endParaRPr/>
          </a:p>
        </p:txBody>
      </p:sp>
      <p:sp>
        <p:nvSpPr>
          <p:cNvPr id="395" name="Google Shape;395;g2d68fedde90_0_168"/>
          <p:cNvSpPr txBox="1">
            <a:spLocks noGrp="1"/>
          </p:cNvSpPr>
          <p:nvPr>
            <p:ph type="body" idx="1"/>
          </p:nvPr>
        </p:nvSpPr>
        <p:spPr>
          <a:xfrm>
            <a:off x="365568" y="1472184"/>
            <a:ext cx="8444700" cy="4212600"/>
          </a:xfrm>
          <a:prstGeom prst="rect">
            <a:avLst/>
          </a:prstGeom>
          <a:noFill/>
          <a:ln>
            <a:noFill/>
          </a:ln>
        </p:spPr>
        <p:txBody>
          <a:bodyPr spcFirstLastPara="1" wrap="square" lIns="91425" tIns="45700" rIns="91425" bIns="45700" anchor="t" anchorCtr="0">
            <a:normAutofit/>
          </a:bodyPr>
          <a:lstStyle/>
          <a:p>
            <a:pPr marL="457200" lvl="0" indent="-387350" algn="l" rtl="0">
              <a:spcBef>
                <a:spcPts val="0"/>
              </a:spcBef>
              <a:spcAft>
                <a:spcPts val="0"/>
              </a:spcAft>
              <a:buSzPts val="2500"/>
              <a:buChar char="-"/>
            </a:pPr>
            <a:r>
              <a:rPr lang="en-US"/>
              <a:t>Research on Canadian datasets that consider a combination of genetic, lifestyle, and environmental factors </a:t>
            </a:r>
            <a:endParaRPr/>
          </a:p>
          <a:p>
            <a:pPr marL="457200" lvl="0" indent="-387350" algn="l" rtl="0">
              <a:spcBef>
                <a:spcPts val="0"/>
              </a:spcBef>
              <a:spcAft>
                <a:spcPts val="0"/>
              </a:spcAft>
              <a:buSzPts val="2500"/>
              <a:buChar char="-"/>
            </a:pPr>
            <a:r>
              <a:rPr lang="en-US"/>
              <a:t>Use datasets with larger representation of diabetes class and population subsets </a:t>
            </a:r>
            <a:endParaRPr/>
          </a:p>
          <a:p>
            <a:pPr marL="457200" lvl="0" indent="-387350" algn="l" rtl="0">
              <a:spcBef>
                <a:spcPts val="0"/>
              </a:spcBef>
              <a:spcAft>
                <a:spcPts val="0"/>
              </a:spcAft>
              <a:buSzPts val="2500"/>
              <a:buChar char="-"/>
            </a:pPr>
            <a:r>
              <a:rPr lang="en-US"/>
              <a:t>Collaborate with clinicians to validate models in clinical settings and identify if models meet clinical needs</a:t>
            </a:r>
            <a:endParaRPr/>
          </a:p>
          <a:p>
            <a:pPr marL="457200" lvl="0" indent="-387350" algn="l" rtl="0">
              <a:spcBef>
                <a:spcPts val="0"/>
              </a:spcBef>
              <a:spcAft>
                <a:spcPts val="0"/>
              </a:spcAft>
              <a:buSzPts val="2500"/>
              <a:buChar char="-"/>
            </a:pPr>
            <a:r>
              <a:rPr lang="en-US"/>
              <a:t>Increase number of performance metrics to for benchmarking with emphasis on recall, F2 and ROC AUC </a:t>
            </a:r>
            <a:endParaRPr/>
          </a:p>
          <a:p>
            <a:pPr marL="457200" lvl="0" indent="-387350" algn="l" rtl="0">
              <a:spcBef>
                <a:spcPts val="0"/>
              </a:spcBef>
              <a:spcAft>
                <a:spcPts val="0"/>
              </a:spcAft>
              <a:buSzPts val="2500"/>
              <a:buChar char="-"/>
            </a:pPr>
            <a:r>
              <a:rPr lang="en-US"/>
              <a:t>Consider transparency of feature selected and model interpretability for clinical settings</a:t>
            </a:r>
            <a:endParaRPr/>
          </a:p>
        </p:txBody>
      </p:sp>
      <p:sp>
        <p:nvSpPr>
          <p:cNvPr id="396" name="Google Shape;396;g2d68fedde90_0_168"/>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397" name="Google Shape;397;g2d68fedde90_0_168"/>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d572940fde_0_79"/>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References </a:t>
            </a:r>
            <a:endParaRPr/>
          </a:p>
        </p:txBody>
      </p:sp>
      <p:sp>
        <p:nvSpPr>
          <p:cNvPr id="403" name="Google Shape;403;g2d572940fde_0_79"/>
          <p:cNvSpPr txBox="1">
            <a:spLocks noGrp="1"/>
          </p:cNvSpPr>
          <p:nvPr>
            <p:ph type="body" idx="1"/>
          </p:nvPr>
        </p:nvSpPr>
        <p:spPr>
          <a:xfrm>
            <a:off x="365575" y="956775"/>
            <a:ext cx="8444700" cy="4970100"/>
          </a:xfrm>
          <a:prstGeom prst="rect">
            <a:avLst/>
          </a:prstGeom>
          <a:noFill/>
          <a:ln>
            <a:noFill/>
          </a:ln>
        </p:spPr>
        <p:txBody>
          <a:bodyPr spcFirstLastPara="1" wrap="square" lIns="91425" tIns="45700" rIns="91425" bIns="45700" anchor="t" anchorCtr="0">
            <a:normAutofit fontScale="85000" lnSpcReduction="10000"/>
          </a:bodyPr>
          <a:lstStyle/>
          <a:p>
            <a:pPr marL="457200" lvl="0" indent="-457200" algn="l" rtl="0">
              <a:lnSpc>
                <a:spcPct val="200000"/>
              </a:lnSpc>
              <a:spcBef>
                <a:spcPts val="0"/>
              </a:spcBef>
              <a:spcAft>
                <a:spcPts val="0"/>
              </a:spcAft>
              <a:buClr>
                <a:schemeClr val="dk1"/>
              </a:buClr>
              <a:buSzPct val="100000"/>
              <a:buNone/>
            </a:pPr>
            <a:r>
              <a:rPr lang="en-US" sz="1100">
                <a:latin typeface="Arial"/>
                <a:ea typeface="Arial"/>
                <a:cs typeface="Arial"/>
                <a:sym typeface="Arial"/>
              </a:rPr>
              <a:t>Abdulazeem, H., Whitelaw, S., Schauberger, G., &amp; Klug, S. J. (2023). A systematic review of clinical health conditions predicted by machine learning diagnostic and prognostic models trained or validated using real-world primary health care data. </a:t>
            </a:r>
            <a:r>
              <a:rPr lang="en-US" sz="1100" i="1">
                <a:latin typeface="Arial"/>
                <a:ea typeface="Arial"/>
                <a:cs typeface="Arial"/>
                <a:sym typeface="Arial"/>
              </a:rPr>
              <a:t>PloS one</a:t>
            </a:r>
            <a:r>
              <a:rPr lang="en-US" sz="1100">
                <a:latin typeface="Arial"/>
                <a:ea typeface="Arial"/>
                <a:cs typeface="Arial"/>
                <a:sym typeface="Arial"/>
              </a:rPr>
              <a:t>, </a:t>
            </a:r>
            <a:r>
              <a:rPr lang="en-US" sz="1100" i="1">
                <a:latin typeface="Arial"/>
                <a:ea typeface="Arial"/>
                <a:cs typeface="Arial"/>
                <a:sym typeface="Arial"/>
              </a:rPr>
              <a:t>18</a:t>
            </a:r>
            <a:r>
              <a:rPr lang="en-US" sz="1100">
                <a:latin typeface="Arial"/>
                <a:ea typeface="Arial"/>
                <a:cs typeface="Arial"/>
                <a:sym typeface="Arial"/>
              </a:rPr>
              <a:t>(9), e0274276. https://doi.org/10.1371/journal.pone.0274276</a:t>
            </a:r>
            <a:endParaRPr sz="1100">
              <a:latin typeface="Arial"/>
              <a:ea typeface="Arial"/>
              <a:cs typeface="Arial"/>
              <a:sym typeface="Arial"/>
            </a:endParaRPr>
          </a:p>
          <a:p>
            <a:pPr marL="457200" lvl="0" indent="-457200" algn="l" rtl="0">
              <a:lnSpc>
                <a:spcPct val="200000"/>
              </a:lnSpc>
              <a:spcBef>
                <a:spcPts val="1200"/>
              </a:spcBef>
              <a:spcAft>
                <a:spcPts val="0"/>
              </a:spcAft>
              <a:buClr>
                <a:schemeClr val="dk1"/>
              </a:buClr>
              <a:buSzPct val="100000"/>
              <a:buNone/>
            </a:pPr>
            <a:r>
              <a:rPr lang="en-US" sz="1100">
                <a:latin typeface="Arial"/>
                <a:ea typeface="Arial"/>
                <a:cs typeface="Arial"/>
                <a:sym typeface="Arial"/>
              </a:rPr>
              <a:t>Centers for Disease Control and Prevention. (2015, September). Behavioral risk factor surveillance system: Overview BRFSS 2014.</a:t>
            </a:r>
            <a:r>
              <a:rPr lang="en-US" sz="1100">
                <a:uFill>
                  <a:noFill/>
                </a:uFill>
                <a:latin typeface="Arial"/>
                <a:ea typeface="Arial"/>
                <a:cs typeface="Arial"/>
                <a:sym typeface="Arial"/>
                <a:hlinkClick r:id="rId3"/>
              </a:rPr>
              <a:t> CDC. https://www.cdc.gov/brfss/annual_data/2014/pdf/Overview_2014.pdf</a:t>
            </a:r>
            <a:endParaRPr/>
          </a:p>
          <a:p>
            <a:pPr marL="457200" lvl="0" indent="-457200" algn="l" rtl="0">
              <a:lnSpc>
                <a:spcPct val="200000"/>
              </a:lnSpc>
              <a:spcBef>
                <a:spcPts val="1200"/>
              </a:spcBef>
              <a:spcAft>
                <a:spcPts val="0"/>
              </a:spcAft>
              <a:buClr>
                <a:schemeClr val="dk1"/>
              </a:buClr>
              <a:buSzPct val="100000"/>
              <a:buNone/>
            </a:pPr>
            <a:r>
              <a:rPr lang="en-US" sz="1100">
                <a:latin typeface="Arial"/>
                <a:ea typeface="Arial"/>
                <a:cs typeface="Arial"/>
                <a:sym typeface="Arial"/>
              </a:rPr>
              <a:t>Das, A., &amp; Dhillon, P. (2023). Application of machine learning in measurement of ageing and geriatric diseases: a systematic review. </a:t>
            </a:r>
            <a:r>
              <a:rPr lang="en-US" sz="1100" i="1">
                <a:latin typeface="Arial"/>
                <a:ea typeface="Arial"/>
                <a:cs typeface="Arial"/>
                <a:sym typeface="Arial"/>
              </a:rPr>
              <a:t>BMC geriatrics</a:t>
            </a:r>
            <a:r>
              <a:rPr lang="en-US" sz="1100">
                <a:latin typeface="Arial"/>
                <a:ea typeface="Arial"/>
                <a:cs typeface="Arial"/>
                <a:sym typeface="Arial"/>
              </a:rPr>
              <a:t>, </a:t>
            </a:r>
            <a:r>
              <a:rPr lang="en-US" sz="1100" i="1">
                <a:latin typeface="Arial"/>
                <a:ea typeface="Arial"/>
                <a:cs typeface="Arial"/>
                <a:sym typeface="Arial"/>
              </a:rPr>
              <a:t>23</a:t>
            </a:r>
            <a:r>
              <a:rPr lang="en-US" sz="1100">
                <a:latin typeface="Arial"/>
                <a:ea typeface="Arial"/>
                <a:cs typeface="Arial"/>
                <a:sym typeface="Arial"/>
              </a:rPr>
              <a:t>(1), 841. https://doi.org/10.1186/s12877-023-04477-x</a:t>
            </a:r>
            <a:endParaRPr/>
          </a:p>
          <a:p>
            <a:pPr marL="457200" lvl="0" indent="-457200" algn="l" rtl="0">
              <a:lnSpc>
                <a:spcPct val="200000"/>
              </a:lnSpc>
              <a:spcBef>
                <a:spcPts val="1000"/>
              </a:spcBef>
              <a:spcAft>
                <a:spcPts val="0"/>
              </a:spcAft>
              <a:buClr>
                <a:schemeClr val="dk1"/>
              </a:buClr>
              <a:buSzPct val="100000"/>
              <a:buNone/>
            </a:pPr>
            <a:r>
              <a:rPr lang="en-US" sz="1100">
                <a:latin typeface="Arial"/>
                <a:ea typeface="Arial"/>
                <a:cs typeface="Arial"/>
                <a:sym typeface="Arial"/>
              </a:rPr>
              <a:t>Fregoso-Aparicio, L., Noguez, J., Montesinos, L., &amp; García-García, J. A. (2021). Machine learning and deep learning predictive models for type 2 diabetes: a systematic review. </a:t>
            </a:r>
            <a:r>
              <a:rPr lang="en-US" sz="1100" i="1">
                <a:latin typeface="Arial"/>
                <a:ea typeface="Arial"/>
                <a:cs typeface="Arial"/>
                <a:sym typeface="Arial"/>
              </a:rPr>
              <a:t>Diabetology &amp; metabolic syndrome</a:t>
            </a:r>
            <a:r>
              <a:rPr lang="en-US" sz="1100">
                <a:latin typeface="Arial"/>
                <a:ea typeface="Arial"/>
                <a:cs typeface="Arial"/>
                <a:sym typeface="Arial"/>
              </a:rPr>
              <a:t>, </a:t>
            </a:r>
            <a:r>
              <a:rPr lang="en-US" sz="1100" i="1">
                <a:latin typeface="Arial"/>
                <a:ea typeface="Arial"/>
                <a:cs typeface="Arial"/>
                <a:sym typeface="Arial"/>
              </a:rPr>
              <a:t>13</a:t>
            </a:r>
            <a:r>
              <a:rPr lang="en-US" sz="1100">
                <a:latin typeface="Arial"/>
                <a:ea typeface="Arial"/>
                <a:cs typeface="Arial"/>
                <a:sym typeface="Arial"/>
              </a:rPr>
              <a:t>(1), 148. </a:t>
            </a:r>
            <a:r>
              <a:rPr lang="en-US" sz="1100" u="sng">
                <a:solidFill>
                  <a:srgbClr val="1155CC"/>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https://doi.org/10.1186/s13098-021-00767-9</a:t>
            </a:r>
            <a:endParaRPr/>
          </a:p>
          <a:p>
            <a:pPr marL="457200" lvl="0" indent="-457200" algn="l" rtl="0">
              <a:lnSpc>
                <a:spcPct val="200000"/>
              </a:lnSpc>
              <a:spcBef>
                <a:spcPts val="1000"/>
              </a:spcBef>
              <a:spcAft>
                <a:spcPts val="0"/>
              </a:spcAft>
              <a:buClr>
                <a:schemeClr val="dk1"/>
              </a:buClr>
              <a:buSzPct val="100000"/>
              <a:buNone/>
            </a:pPr>
            <a:r>
              <a:rPr lang="en-US" sz="1100">
                <a:latin typeface="Arial"/>
                <a:ea typeface="Arial"/>
                <a:cs typeface="Arial"/>
                <a:sym typeface="Arial"/>
              </a:rPr>
              <a:t>Kodama, S., Fujihara, K., Horikawa, C., Kitazawa, M., Iwanaga, M., Kato, K., Watanabe, K., Nakagawa, Y., Matsuzaka, T., Shimano, H., &amp; Sone, H. (2022). Predictive ability of current machine learning algorithms for type 2 diabetes mellitus: A meta-analysis. </a:t>
            </a:r>
            <a:r>
              <a:rPr lang="en-US" sz="1100" i="1">
                <a:latin typeface="Arial"/>
                <a:ea typeface="Arial"/>
                <a:cs typeface="Arial"/>
                <a:sym typeface="Arial"/>
              </a:rPr>
              <a:t>Journal of diabetes investigation</a:t>
            </a:r>
            <a:r>
              <a:rPr lang="en-US" sz="1100">
                <a:latin typeface="Arial"/>
                <a:ea typeface="Arial"/>
                <a:cs typeface="Arial"/>
                <a:sym typeface="Arial"/>
              </a:rPr>
              <a:t>, </a:t>
            </a:r>
            <a:r>
              <a:rPr lang="en-US" sz="1100" i="1">
                <a:latin typeface="Arial"/>
                <a:ea typeface="Arial"/>
                <a:cs typeface="Arial"/>
                <a:sym typeface="Arial"/>
              </a:rPr>
              <a:t>13</a:t>
            </a:r>
            <a:r>
              <a:rPr lang="en-US" sz="1100">
                <a:latin typeface="Arial"/>
                <a:ea typeface="Arial"/>
                <a:cs typeface="Arial"/>
                <a:sym typeface="Arial"/>
              </a:rPr>
              <a:t>(5), 900–908. </a:t>
            </a:r>
            <a:r>
              <a:rPr lang="en-US" sz="1100">
                <a:uFill>
                  <a:noFill/>
                </a:uFill>
                <a:latin typeface="Arial"/>
                <a:ea typeface="Arial"/>
                <a:cs typeface="Arial"/>
                <a:sym typeface="Arial"/>
                <a:hlinkClick r:id="rId5"/>
              </a:rPr>
              <a:t>https://doi.org/10.1111/jdi.13736</a:t>
            </a:r>
            <a:endParaRPr sz="1100">
              <a:latin typeface="Arial"/>
              <a:ea typeface="Arial"/>
              <a:cs typeface="Arial"/>
              <a:sym typeface="Arial"/>
            </a:endParaRPr>
          </a:p>
          <a:p>
            <a:pPr marL="457200" lvl="0" indent="-457200" algn="l" rtl="0">
              <a:lnSpc>
                <a:spcPct val="200000"/>
              </a:lnSpc>
              <a:spcBef>
                <a:spcPts val="1000"/>
              </a:spcBef>
              <a:spcAft>
                <a:spcPts val="1000"/>
              </a:spcAft>
              <a:buClr>
                <a:schemeClr val="dk1"/>
              </a:buClr>
              <a:buSzPct val="100000"/>
              <a:buFont typeface="Arial"/>
              <a:buNone/>
            </a:pPr>
            <a:r>
              <a:rPr lang="en-US" sz="1100">
                <a:latin typeface="Arial"/>
                <a:ea typeface="Arial"/>
                <a:cs typeface="Arial"/>
                <a:sym typeface="Arial"/>
              </a:rPr>
              <a:t>Kumar, Y., Koul, A., Singla, R., &amp; Ijaz, M. F. (2023). Artificial intelligence in disease diagnosis: a systematic literature review, synthesizing framework and future research agenda. </a:t>
            </a:r>
            <a:r>
              <a:rPr lang="en-US" sz="1100" i="1">
                <a:latin typeface="Arial"/>
                <a:ea typeface="Arial"/>
                <a:cs typeface="Arial"/>
                <a:sym typeface="Arial"/>
              </a:rPr>
              <a:t>Journal of ambient intelligence and humanized computing</a:t>
            </a:r>
            <a:r>
              <a:rPr lang="en-US" sz="1100">
                <a:latin typeface="Arial"/>
                <a:ea typeface="Arial"/>
                <a:cs typeface="Arial"/>
                <a:sym typeface="Arial"/>
              </a:rPr>
              <a:t>, </a:t>
            </a:r>
            <a:r>
              <a:rPr lang="en-US" sz="1100" i="1">
                <a:latin typeface="Arial"/>
                <a:ea typeface="Arial"/>
                <a:cs typeface="Arial"/>
                <a:sym typeface="Arial"/>
              </a:rPr>
              <a:t>14</a:t>
            </a:r>
            <a:r>
              <a:rPr lang="en-US" sz="1100">
                <a:latin typeface="Arial"/>
                <a:ea typeface="Arial"/>
                <a:cs typeface="Arial"/>
                <a:sym typeface="Arial"/>
              </a:rPr>
              <a:t>(7), 8459–8486. </a:t>
            </a:r>
            <a:r>
              <a:rPr lang="en-US" sz="1100">
                <a:uFill>
                  <a:noFill/>
                </a:uFill>
                <a:latin typeface="Arial"/>
                <a:ea typeface="Arial"/>
                <a:cs typeface="Arial"/>
                <a:sym typeface="Arial"/>
                <a:hlinkClick r:id="rId6"/>
              </a:rPr>
              <a:t>https://doi.org/10.1007/s12652-021-03612-z</a:t>
            </a:r>
            <a:endParaRPr sz="1100">
              <a:latin typeface="Arial"/>
              <a:ea typeface="Arial"/>
              <a:cs typeface="Arial"/>
              <a:sym typeface="Arial"/>
            </a:endParaRPr>
          </a:p>
        </p:txBody>
      </p:sp>
      <p:sp>
        <p:nvSpPr>
          <p:cNvPr id="404" name="Google Shape;404;g2d572940fde_0_79"/>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405" name="Google Shape;405;g2d572940fde_0_79"/>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d68fedde90_0_161"/>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References (continued)</a:t>
            </a:r>
            <a:endParaRPr/>
          </a:p>
        </p:txBody>
      </p:sp>
      <p:sp>
        <p:nvSpPr>
          <p:cNvPr id="411" name="Google Shape;411;g2d68fedde90_0_161"/>
          <p:cNvSpPr txBox="1">
            <a:spLocks noGrp="1"/>
          </p:cNvSpPr>
          <p:nvPr>
            <p:ph type="body" idx="1"/>
          </p:nvPr>
        </p:nvSpPr>
        <p:spPr>
          <a:xfrm>
            <a:off x="365575" y="831275"/>
            <a:ext cx="8444700" cy="5095500"/>
          </a:xfrm>
          <a:prstGeom prst="rect">
            <a:avLst/>
          </a:prstGeom>
          <a:noFill/>
          <a:ln>
            <a:noFill/>
          </a:ln>
        </p:spPr>
        <p:txBody>
          <a:bodyPr spcFirstLastPara="1" wrap="square" lIns="91425" tIns="45700" rIns="91425" bIns="45700" anchor="t" anchorCtr="0">
            <a:normAutofit/>
          </a:bodyPr>
          <a:lstStyle/>
          <a:p>
            <a:pPr marL="0" lvl="0" indent="0" algn="l" rtl="0">
              <a:lnSpc>
                <a:spcPct val="200000"/>
              </a:lnSpc>
              <a:spcBef>
                <a:spcPts val="0"/>
              </a:spcBef>
              <a:spcAft>
                <a:spcPts val="0"/>
              </a:spcAft>
              <a:buClr>
                <a:schemeClr val="dk1"/>
              </a:buClr>
              <a:buSzPts val="1100"/>
              <a:buNone/>
            </a:pPr>
            <a:endParaRPr sz="900"/>
          </a:p>
          <a:p>
            <a:pPr marL="457200" lvl="0" indent="-457200" algn="l" rtl="0">
              <a:lnSpc>
                <a:spcPct val="200000"/>
              </a:lnSpc>
              <a:spcBef>
                <a:spcPts val="1000"/>
              </a:spcBef>
              <a:spcAft>
                <a:spcPts val="0"/>
              </a:spcAft>
              <a:buClr>
                <a:schemeClr val="dk1"/>
              </a:buClr>
              <a:buSzPts val="1100"/>
              <a:buNone/>
            </a:pPr>
            <a:r>
              <a:rPr lang="en-US" sz="1100">
                <a:latin typeface="Arial"/>
                <a:ea typeface="Arial"/>
                <a:cs typeface="Arial"/>
                <a:sym typeface="Arial"/>
              </a:rPr>
              <a:t>Olusanya, M. O., Ogunsakin, R. E., Ghai, M., &amp; Adeleke, M. A. (2022). Accuracy of Machine Learning Classification Models for the Prediction of Type 2 Diabetes Mellitus: A Systematic Survey and Meta-Analysis Approach. </a:t>
            </a:r>
            <a:r>
              <a:rPr lang="en-US" sz="1100" i="1">
                <a:latin typeface="Arial"/>
                <a:ea typeface="Arial"/>
                <a:cs typeface="Arial"/>
                <a:sym typeface="Arial"/>
              </a:rPr>
              <a:t>International journal of environmental research and public health</a:t>
            </a:r>
            <a:r>
              <a:rPr lang="en-US" sz="1100">
                <a:latin typeface="Arial"/>
                <a:ea typeface="Arial"/>
                <a:cs typeface="Arial"/>
                <a:sym typeface="Arial"/>
              </a:rPr>
              <a:t>, </a:t>
            </a:r>
            <a:r>
              <a:rPr lang="en-US" sz="1100" i="1">
                <a:latin typeface="Arial"/>
                <a:ea typeface="Arial"/>
                <a:cs typeface="Arial"/>
                <a:sym typeface="Arial"/>
              </a:rPr>
              <a:t>19</a:t>
            </a:r>
            <a:r>
              <a:rPr lang="en-US" sz="1100">
                <a:latin typeface="Arial"/>
                <a:ea typeface="Arial"/>
                <a:cs typeface="Arial"/>
                <a:sym typeface="Arial"/>
              </a:rPr>
              <a:t>(21), 14280. </a:t>
            </a:r>
            <a:r>
              <a:rPr lang="en-US" sz="1100" u="sng">
                <a:solidFill>
                  <a:schemeClr val="hlink"/>
                </a:solidFill>
                <a:latin typeface="Arial"/>
                <a:ea typeface="Arial"/>
                <a:cs typeface="Arial"/>
                <a:sym typeface="Arial"/>
                <a:hlinkClick r:id="rId3"/>
              </a:rPr>
              <a:t>https://doi.org/10.3390/ijerph192114280</a:t>
            </a:r>
            <a:endParaRPr sz="1100">
              <a:latin typeface="Arial"/>
              <a:ea typeface="Arial"/>
              <a:cs typeface="Arial"/>
              <a:sym typeface="Arial"/>
            </a:endParaRPr>
          </a:p>
          <a:p>
            <a:pPr marL="457200" lvl="0" indent="-457200" algn="l" rtl="0">
              <a:lnSpc>
                <a:spcPct val="200000"/>
              </a:lnSpc>
              <a:spcBef>
                <a:spcPts val="1200"/>
              </a:spcBef>
              <a:spcAft>
                <a:spcPts val="0"/>
              </a:spcAft>
              <a:buClr>
                <a:schemeClr val="dk1"/>
              </a:buClr>
              <a:buSzPts val="1100"/>
              <a:buNone/>
            </a:pPr>
            <a:r>
              <a:rPr lang="en-US" sz="1100">
                <a:latin typeface="Arial"/>
                <a:ea typeface="Arial"/>
                <a:cs typeface="Arial"/>
                <a:sym typeface="Arial"/>
              </a:rPr>
              <a:t>Teboul, A. (2021). Diabetes health indicators dataset. Kaggle. </a:t>
            </a:r>
            <a:r>
              <a:rPr lang="en-US" sz="1100" u="sng">
                <a:solidFill>
                  <a:schemeClr val="hlink"/>
                </a:solidFill>
                <a:latin typeface="Arial"/>
                <a:ea typeface="Arial"/>
                <a:cs typeface="Arial"/>
                <a:sym typeface="Arial"/>
                <a:hlinkClick r:id="rId4"/>
              </a:rPr>
              <a:t>https://www.kaggle.com/datasets/alexteboul/diabetes-health-indicators-dataset</a:t>
            </a:r>
            <a:endParaRPr sz="1100">
              <a:latin typeface="Arial"/>
              <a:ea typeface="Arial"/>
              <a:cs typeface="Arial"/>
              <a:sym typeface="Arial"/>
            </a:endParaRPr>
          </a:p>
          <a:p>
            <a:pPr marL="457200" lvl="0" indent="-457200" algn="l" rtl="0">
              <a:lnSpc>
                <a:spcPct val="200000"/>
              </a:lnSpc>
              <a:spcBef>
                <a:spcPts val="1200"/>
              </a:spcBef>
              <a:spcAft>
                <a:spcPts val="0"/>
              </a:spcAft>
              <a:buClr>
                <a:schemeClr val="dk1"/>
              </a:buClr>
              <a:buSzPts val="1100"/>
              <a:buNone/>
            </a:pPr>
            <a:r>
              <a:rPr lang="en-US" sz="1100">
                <a:latin typeface="Arial"/>
                <a:ea typeface="Arial"/>
                <a:cs typeface="Arial"/>
                <a:sym typeface="Arial"/>
              </a:rPr>
              <a:t>Zanelli, S., Ammi, M., Hallab, M., &amp; El Yacoubi, M. A. (2022). Diabetes Detection and Management through Photoplethysmographic and Electrocardiographic Signals Analysis: A Systematic Review. Sensors (Basel, Switzerland), 22(13), 4890. </a:t>
            </a:r>
            <a:r>
              <a:rPr lang="en-US" sz="1100" u="sng">
                <a:solidFill>
                  <a:schemeClr val="hlink"/>
                </a:solidFill>
                <a:latin typeface="Arial"/>
                <a:ea typeface="Arial"/>
                <a:cs typeface="Arial"/>
                <a:sym typeface="Arial"/>
                <a:hlinkClick r:id="rId5"/>
              </a:rPr>
              <a:t>https://doi.org/10.3390/s22134890</a:t>
            </a:r>
            <a:endParaRPr sz="1100">
              <a:latin typeface="Arial"/>
              <a:ea typeface="Arial"/>
              <a:cs typeface="Arial"/>
              <a:sym typeface="Arial"/>
            </a:endParaRPr>
          </a:p>
          <a:p>
            <a:pPr marL="457200" lvl="0" indent="-457200" algn="l" rtl="0">
              <a:lnSpc>
                <a:spcPct val="200000"/>
              </a:lnSpc>
              <a:spcBef>
                <a:spcPts val="1000"/>
              </a:spcBef>
              <a:spcAft>
                <a:spcPts val="1000"/>
              </a:spcAft>
              <a:buClr>
                <a:schemeClr val="dk1"/>
              </a:buClr>
              <a:buSzPts val="1100"/>
              <a:buNone/>
            </a:pPr>
            <a:r>
              <a:rPr lang="en-US" sz="1100">
                <a:latin typeface="Arial"/>
                <a:ea typeface="Arial"/>
                <a:cs typeface="Arial"/>
                <a:sym typeface="Arial"/>
              </a:rPr>
              <a:t>Zhang, Z., Yang, L., Han, W., Wu, Y., Zhang, L., Gao, C., Jiang, K., Liu, Y., &amp; Wu, H. (2022). Machine Learning Prediction Models for Gestational Diabetes Mellitus: Meta-analysis. </a:t>
            </a:r>
            <a:r>
              <a:rPr lang="en-US" sz="1100" i="1">
                <a:latin typeface="Arial"/>
                <a:ea typeface="Arial"/>
                <a:cs typeface="Arial"/>
                <a:sym typeface="Arial"/>
              </a:rPr>
              <a:t>Journal of medical Internet research</a:t>
            </a:r>
            <a:r>
              <a:rPr lang="en-US" sz="1100">
                <a:latin typeface="Arial"/>
                <a:ea typeface="Arial"/>
                <a:cs typeface="Arial"/>
                <a:sym typeface="Arial"/>
              </a:rPr>
              <a:t>, </a:t>
            </a:r>
            <a:r>
              <a:rPr lang="en-US" sz="1100" i="1">
                <a:latin typeface="Arial"/>
                <a:ea typeface="Arial"/>
                <a:cs typeface="Arial"/>
                <a:sym typeface="Arial"/>
              </a:rPr>
              <a:t>24</a:t>
            </a:r>
            <a:r>
              <a:rPr lang="en-US" sz="1100">
                <a:latin typeface="Arial"/>
                <a:ea typeface="Arial"/>
                <a:cs typeface="Arial"/>
                <a:sym typeface="Arial"/>
              </a:rPr>
              <a:t>(3), e26634. https://doi.org/10.2196/26634</a:t>
            </a:r>
            <a:endParaRPr sz="1100">
              <a:latin typeface="Arial"/>
              <a:ea typeface="Arial"/>
              <a:cs typeface="Arial"/>
              <a:sym typeface="Arial"/>
            </a:endParaRPr>
          </a:p>
        </p:txBody>
      </p:sp>
      <p:sp>
        <p:nvSpPr>
          <p:cNvPr id="412" name="Google Shape;412;g2d68fedde90_0_161"/>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413" name="Google Shape;413;g2d68fedde90_0_161"/>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4"/>
          <p:cNvPicPr preferRelativeResize="0"/>
          <p:nvPr/>
        </p:nvPicPr>
        <p:blipFill>
          <a:blip r:embed="rId3">
            <a:alphaModFix/>
          </a:blip>
          <a:stretch>
            <a:fillRect/>
          </a:stretch>
        </p:blipFill>
        <p:spPr>
          <a:xfrm>
            <a:off x="1445288" y="712600"/>
            <a:ext cx="6285375" cy="5807800"/>
          </a:xfrm>
          <a:prstGeom prst="rect">
            <a:avLst/>
          </a:prstGeom>
          <a:noFill/>
          <a:ln>
            <a:noFill/>
          </a:ln>
        </p:spPr>
      </p:pic>
      <p:sp>
        <p:nvSpPr>
          <p:cNvPr id="129" name="Google Shape;129;p4"/>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Q1: Methods</a:t>
            </a:r>
            <a:endParaRPr/>
          </a:p>
        </p:txBody>
      </p:sp>
      <p:sp>
        <p:nvSpPr>
          <p:cNvPr id="130" name="Google Shape;130;p4"/>
          <p:cNvSpPr txBox="1">
            <a:spLocks noGrp="1"/>
          </p:cNvSpPr>
          <p:nvPr>
            <p:ph type="dt" idx="10"/>
          </p:nvPr>
        </p:nvSpPr>
        <p:spPr>
          <a:xfrm>
            <a:off x="5873743" y="6155267"/>
            <a:ext cx="24743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31" name="Google Shape;131;p4"/>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d68fedde90_0_40"/>
          <p:cNvSpPr txBox="1">
            <a:spLocks noGrp="1"/>
          </p:cNvSpPr>
          <p:nvPr>
            <p:ph type="title"/>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Q1: Methods</a:t>
            </a:r>
            <a:endParaRPr/>
          </a:p>
        </p:txBody>
      </p:sp>
      <p:sp>
        <p:nvSpPr>
          <p:cNvPr id="137" name="Google Shape;137;g2d68fedde90_0_40"/>
          <p:cNvSpPr txBox="1">
            <a:spLocks noGrp="1"/>
          </p:cNvSpPr>
          <p:nvPr>
            <p:ph type="body" idx="1"/>
          </p:nvPr>
        </p:nvSpPr>
        <p:spPr>
          <a:xfrm>
            <a:off x="365575" y="1697475"/>
            <a:ext cx="4675200" cy="4222500"/>
          </a:xfrm>
          <a:prstGeom prst="rect">
            <a:avLst/>
          </a:prstGeom>
          <a:noFill/>
          <a:ln>
            <a:noFill/>
          </a:ln>
        </p:spPr>
        <p:txBody>
          <a:bodyPr spcFirstLastPara="1" wrap="square" lIns="91425" tIns="45700" rIns="91425" bIns="45700" anchor="t" anchorCtr="0">
            <a:normAutofit/>
          </a:bodyPr>
          <a:lstStyle/>
          <a:p>
            <a:pPr marL="114300" lvl="0" indent="0" algn="l" rtl="0">
              <a:spcBef>
                <a:spcPts val="0"/>
              </a:spcBef>
              <a:spcAft>
                <a:spcPts val="0"/>
              </a:spcAft>
              <a:buClr>
                <a:schemeClr val="dk1"/>
              </a:buClr>
              <a:buSzPts val="2500"/>
              <a:buNone/>
            </a:pPr>
            <a:r>
              <a:rPr lang="en-US" b="1"/>
              <a:t>Data:</a:t>
            </a:r>
            <a:r>
              <a:rPr lang="en-US"/>
              <a:t> Random Sample (50%) of One Hot Encoded Health Conditions and Lifestyle Factors Data</a:t>
            </a:r>
            <a:endParaRPr/>
          </a:p>
          <a:p>
            <a:pPr marL="114300" lvl="0" indent="0" algn="l" rtl="0">
              <a:spcBef>
                <a:spcPts val="0"/>
              </a:spcBef>
              <a:spcAft>
                <a:spcPts val="0"/>
              </a:spcAft>
              <a:buClr>
                <a:schemeClr val="dk1"/>
              </a:buClr>
              <a:buSzPts val="2500"/>
              <a:buNone/>
            </a:pPr>
            <a:endParaRPr/>
          </a:p>
          <a:p>
            <a:pPr marL="114300" lvl="0" indent="0" algn="l" rtl="0">
              <a:spcBef>
                <a:spcPts val="0"/>
              </a:spcBef>
              <a:spcAft>
                <a:spcPts val="0"/>
              </a:spcAft>
              <a:buNone/>
            </a:pPr>
            <a:r>
              <a:rPr lang="en-US"/>
              <a:t>Apriori Algorithm for Frequent Itemsets </a:t>
            </a:r>
            <a:endParaRPr/>
          </a:p>
          <a:p>
            <a:pPr marL="114300" lvl="0" indent="0" algn="l" rtl="0">
              <a:spcBef>
                <a:spcPts val="0"/>
              </a:spcBef>
              <a:spcAft>
                <a:spcPts val="0"/>
              </a:spcAft>
              <a:buNone/>
            </a:pPr>
            <a:r>
              <a:rPr lang="en-US"/>
              <a:t>- support 0.10</a:t>
            </a:r>
            <a:endParaRPr/>
          </a:p>
          <a:p>
            <a:pPr marL="0" lvl="0" indent="0" algn="l" rtl="0">
              <a:spcBef>
                <a:spcPts val="0"/>
              </a:spcBef>
              <a:spcAft>
                <a:spcPts val="0"/>
              </a:spcAft>
              <a:buNone/>
            </a:pPr>
            <a:endParaRPr/>
          </a:p>
        </p:txBody>
      </p:sp>
      <p:sp>
        <p:nvSpPr>
          <p:cNvPr id="138" name="Google Shape;138;g2d68fedde90_0_40"/>
          <p:cNvSpPr txBox="1">
            <a:spLocks noGrp="1"/>
          </p:cNvSpPr>
          <p:nvPr>
            <p:ph type="dt" idx="10"/>
          </p:nvPr>
        </p:nvSpPr>
        <p:spPr>
          <a:xfrm>
            <a:off x="5873743" y="6155267"/>
            <a:ext cx="2474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39" name="Google Shape;139;g2d68fedde90_0_4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0" name="Google Shape;140;g2d68fedde90_0_40"/>
          <p:cNvPicPr preferRelativeResize="0"/>
          <p:nvPr/>
        </p:nvPicPr>
        <p:blipFill>
          <a:blip r:embed="rId3">
            <a:alphaModFix/>
          </a:blip>
          <a:stretch>
            <a:fillRect/>
          </a:stretch>
        </p:blipFill>
        <p:spPr>
          <a:xfrm>
            <a:off x="5040775" y="1462263"/>
            <a:ext cx="3645479" cy="4388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Q1: Association Rules for RHS Diagnosis</a:t>
            </a:r>
            <a:endParaRPr/>
          </a:p>
        </p:txBody>
      </p:sp>
      <p:sp>
        <p:nvSpPr>
          <p:cNvPr id="146" name="Google Shape;146;p3"/>
          <p:cNvSpPr txBox="1">
            <a:spLocks noGrp="1"/>
          </p:cNvSpPr>
          <p:nvPr>
            <p:ph type="body" idx="1"/>
          </p:nvPr>
        </p:nvSpPr>
        <p:spPr>
          <a:xfrm>
            <a:off x="365575" y="1472175"/>
            <a:ext cx="5031900" cy="45096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100"/>
              <a:buNone/>
            </a:pPr>
            <a:r>
              <a:rPr lang="en-US"/>
              <a:t>No diabetes/Pregnancy Only (diabetes_0)</a:t>
            </a:r>
            <a:endParaRPr/>
          </a:p>
          <a:p>
            <a:pPr marL="0" lvl="0" indent="0" algn="l" rtl="0">
              <a:spcBef>
                <a:spcPts val="0"/>
              </a:spcBef>
              <a:spcAft>
                <a:spcPts val="0"/>
              </a:spcAft>
              <a:buClr>
                <a:schemeClr val="dk1"/>
              </a:buClr>
              <a:buSzPts val="1100"/>
              <a:buNone/>
            </a:pPr>
            <a:r>
              <a:rPr lang="en-US"/>
              <a:t>- min confidence = 0.8, Lift &gt;1</a:t>
            </a:r>
            <a:endParaRPr/>
          </a:p>
          <a:p>
            <a:pPr marL="0" lvl="0" indent="0" algn="l" rtl="0">
              <a:spcBef>
                <a:spcPts val="0"/>
              </a:spcBef>
              <a:spcAft>
                <a:spcPts val="0"/>
              </a:spcAft>
              <a:buClr>
                <a:schemeClr val="dk1"/>
              </a:buClr>
              <a:buSzPts val="1100"/>
              <a:buNone/>
            </a:pPr>
            <a:r>
              <a:rPr lang="en-US" b="1"/>
              <a:t>697 results</a:t>
            </a:r>
            <a:endParaRPr b="1"/>
          </a:p>
          <a:p>
            <a:pPr marL="0" lvl="0" indent="0" algn="l" rtl="0">
              <a:spcBef>
                <a:spcPts val="0"/>
              </a:spcBef>
              <a:spcAft>
                <a:spcPts val="0"/>
              </a:spcAft>
              <a:buClr>
                <a:schemeClr val="dk1"/>
              </a:buClr>
              <a:buSzPts val="1100"/>
              <a:buNone/>
            </a:pPr>
            <a:endParaRPr/>
          </a:p>
          <a:p>
            <a:pPr marL="0" lvl="0" indent="0" algn="l" rtl="0">
              <a:spcBef>
                <a:spcPts val="0"/>
              </a:spcBef>
              <a:spcAft>
                <a:spcPts val="0"/>
              </a:spcAft>
              <a:buClr>
                <a:schemeClr val="dk1"/>
              </a:buClr>
              <a:buSzPts val="1100"/>
              <a:buNone/>
            </a:pPr>
            <a:r>
              <a:rPr lang="en-US"/>
              <a:t>Pre Diabetes (diabetes_1)</a:t>
            </a:r>
            <a:endParaRPr/>
          </a:p>
          <a:p>
            <a:pPr marL="0" lvl="0" indent="0" algn="l" rtl="0">
              <a:spcBef>
                <a:spcPts val="0"/>
              </a:spcBef>
              <a:spcAft>
                <a:spcPts val="0"/>
              </a:spcAft>
              <a:buClr>
                <a:schemeClr val="dk1"/>
              </a:buClr>
              <a:buSzPts val="1100"/>
              <a:buNone/>
            </a:pPr>
            <a:r>
              <a:rPr lang="en-US"/>
              <a:t>-min confidence = 0.1, Lift &gt; 1</a:t>
            </a:r>
            <a:endParaRPr/>
          </a:p>
          <a:p>
            <a:pPr marL="0" lvl="0" indent="0" algn="l" rtl="0">
              <a:spcBef>
                <a:spcPts val="0"/>
              </a:spcBef>
              <a:spcAft>
                <a:spcPts val="0"/>
              </a:spcAft>
              <a:buClr>
                <a:schemeClr val="dk1"/>
              </a:buClr>
              <a:buSzPts val="1100"/>
              <a:buNone/>
            </a:pPr>
            <a:r>
              <a:rPr lang="en-US" b="1"/>
              <a:t>No results</a:t>
            </a:r>
            <a:endParaRPr b="1"/>
          </a:p>
          <a:p>
            <a:pPr marL="0" lvl="0" indent="0" algn="l" rtl="0">
              <a:spcBef>
                <a:spcPts val="0"/>
              </a:spcBef>
              <a:spcAft>
                <a:spcPts val="0"/>
              </a:spcAft>
              <a:buClr>
                <a:schemeClr val="dk1"/>
              </a:buClr>
              <a:buSzPts val="1100"/>
              <a:buNone/>
            </a:pPr>
            <a:endParaRPr/>
          </a:p>
          <a:p>
            <a:pPr marL="0" lvl="0" indent="0" algn="l" rtl="0">
              <a:spcBef>
                <a:spcPts val="0"/>
              </a:spcBef>
              <a:spcAft>
                <a:spcPts val="0"/>
              </a:spcAft>
              <a:buClr>
                <a:schemeClr val="dk1"/>
              </a:buClr>
              <a:buSzPts val="1100"/>
              <a:buNone/>
            </a:pPr>
            <a:r>
              <a:rPr lang="en-US"/>
              <a:t>Diabetes (diabetes_2)</a:t>
            </a:r>
            <a:endParaRPr/>
          </a:p>
          <a:p>
            <a:pPr marL="0" lvl="0" indent="0" algn="l" rtl="0">
              <a:spcBef>
                <a:spcPts val="0"/>
              </a:spcBef>
              <a:spcAft>
                <a:spcPts val="0"/>
              </a:spcAft>
              <a:buClr>
                <a:schemeClr val="dk1"/>
              </a:buClr>
              <a:buSzPts val="1100"/>
              <a:buNone/>
            </a:pPr>
            <a:r>
              <a:rPr lang="en-US"/>
              <a:t>-min confidence = 0.2, Lift &gt;1</a:t>
            </a:r>
            <a:endParaRPr/>
          </a:p>
          <a:p>
            <a:pPr marL="0" lvl="0" indent="0" algn="l" rtl="0">
              <a:spcBef>
                <a:spcPts val="0"/>
              </a:spcBef>
              <a:spcAft>
                <a:spcPts val="0"/>
              </a:spcAft>
              <a:buClr>
                <a:schemeClr val="dk1"/>
              </a:buClr>
              <a:buSzPts val="1100"/>
              <a:buFont typeface="Arial"/>
              <a:buNone/>
            </a:pPr>
            <a:r>
              <a:rPr lang="en-US" b="1"/>
              <a:t>3 results</a:t>
            </a:r>
            <a:endParaRPr b="1"/>
          </a:p>
        </p:txBody>
      </p:sp>
      <p:sp>
        <p:nvSpPr>
          <p:cNvPr id="147" name="Google Shape;147;p3"/>
          <p:cNvSpPr txBox="1">
            <a:spLocks noGrp="1"/>
          </p:cNvSpPr>
          <p:nvPr>
            <p:ph type="dt" idx="10"/>
          </p:nvPr>
        </p:nvSpPr>
        <p:spPr>
          <a:xfrm>
            <a:off x="6032493" y="6155267"/>
            <a:ext cx="23156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48" name="Google Shape;148;p3"/>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49" name="Google Shape;149;p3"/>
          <p:cNvPicPr preferRelativeResize="0"/>
          <p:nvPr/>
        </p:nvPicPr>
        <p:blipFill>
          <a:blip r:embed="rId3">
            <a:alphaModFix/>
          </a:blip>
          <a:stretch>
            <a:fillRect/>
          </a:stretch>
        </p:blipFill>
        <p:spPr>
          <a:xfrm>
            <a:off x="4749075" y="3429000"/>
            <a:ext cx="4242525" cy="2395517"/>
          </a:xfrm>
          <a:prstGeom prst="rect">
            <a:avLst/>
          </a:prstGeom>
          <a:noFill/>
          <a:ln>
            <a:noFill/>
          </a:ln>
        </p:spPr>
      </p:pic>
      <p:pic>
        <p:nvPicPr>
          <p:cNvPr id="150" name="Google Shape;150;p3"/>
          <p:cNvPicPr preferRelativeResize="0"/>
          <p:nvPr/>
        </p:nvPicPr>
        <p:blipFill>
          <a:blip r:embed="rId4">
            <a:alphaModFix/>
          </a:blip>
          <a:stretch>
            <a:fillRect/>
          </a:stretch>
        </p:blipFill>
        <p:spPr>
          <a:xfrm>
            <a:off x="4749075" y="1033475"/>
            <a:ext cx="4059750" cy="239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31956cf6397_0_50"/>
          <p:cNvPicPr preferRelativeResize="0"/>
          <p:nvPr/>
        </p:nvPicPr>
        <p:blipFill>
          <a:blip r:embed="rId3">
            <a:alphaModFix/>
          </a:blip>
          <a:stretch>
            <a:fillRect/>
          </a:stretch>
        </p:blipFill>
        <p:spPr>
          <a:xfrm>
            <a:off x="349650" y="235825"/>
            <a:ext cx="8444700" cy="6881050"/>
          </a:xfrm>
          <a:prstGeom prst="rect">
            <a:avLst/>
          </a:prstGeom>
          <a:noFill/>
          <a:ln>
            <a:noFill/>
          </a:ln>
        </p:spPr>
      </p:pic>
      <p:sp>
        <p:nvSpPr>
          <p:cNvPr id="156" name="Google Shape;156;g31956cf6397_0_50"/>
          <p:cNvSpPr txBox="1">
            <a:spLocks noGrp="1"/>
          </p:cNvSpPr>
          <p:nvPr>
            <p:ph type="title" idx="4294967295"/>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Q1: Association Rules for RHS No Diabetes </a:t>
            </a:r>
            <a:endParaRPr/>
          </a:p>
        </p:txBody>
      </p:sp>
      <p:sp>
        <p:nvSpPr>
          <p:cNvPr id="157" name="Google Shape;157;g31956cf6397_0_50"/>
          <p:cNvSpPr txBox="1">
            <a:spLocks noGrp="1"/>
          </p:cNvSpPr>
          <p:nvPr>
            <p:ph type="dt" idx="10"/>
          </p:nvPr>
        </p:nvSpPr>
        <p:spPr>
          <a:xfrm>
            <a:off x="5725577" y="6155267"/>
            <a:ext cx="262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58" name="Google Shape;158;g31956cf6397_0_50"/>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31956cf6397_0_57"/>
          <p:cNvSpPr txBox="1">
            <a:spLocks noGrp="1"/>
          </p:cNvSpPr>
          <p:nvPr>
            <p:ph type="dt" idx="10"/>
          </p:nvPr>
        </p:nvSpPr>
        <p:spPr>
          <a:xfrm>
            <a:off x="5725577" y="6155267"/>
            <a:ext cx="262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64" name="Google Shape;164;g31956cf6397_0_57"/>
          <p:cNvSpPr txBox="1">
            <a:spLocks noGrp="1"/>
          </p:cNvSpPr>
          <p:nvPr>
            <p:ph type="sldNum" idx="12"/>
          </p:nvPr>
        </p:nvSpPr>
        <p:spPr>
          <a:xfrm>
            <a:off x="8149167" y="6155266"/>
            <a:ext cx="654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5" name="Google Shape;165;g31956cf6397_0_57"/>
          <p:cNvPicPr preferRelativeResize="0"/>
          <p:nvPr/>
        </p:nvPicPr>
        <p:blipFill>
          <a:blip r:embed="rId3">
            <a:alphaModFix/>
          </a:blip>
          <a:stretch>
            <a:fillRect/>
          </a:stretch>
        </p:blipFill>
        <p:spPr>
          <a:xfrm>
            <a:off x="238950" y="1958850"/>
            <a:ext cx="4976999" cy="4055427"/>
          </a:xfrm>
          <a:prstGeom prst="rect">
            <a:avLst/>
          </a:prstGeom>
          <a:noFill/>
          <a:ln>
            <a:noFill/>
          </a:ln>
        </p:spPr>
      </p:pic>
      <p:graphicFrame>
        <p:nvGraphicFramePr>
          <p:cNvPr id="166" name="Google Shape;166;g31956cf6397_0_57"/>
          <p:cNvGraphicFramePr/>
          <p:nvPr/>
        </p:nvGraphicFramePr>
        <p:xfrm>
          <a:off x="3110925" y="2607850"/>
          <a:ext cx="5692250" cy="1070229"/>
        </p:xfrm>
        <a:graphic>
          <a:graphicData uri="http://schemas.openxmlformats.org/drawingml/2006/table">
            <a:tbl>
              <a:tblPr>
                <a:noFill/>
                <a:tableStyleId>{13D9C183-2033-48CD-978B-9F4F6290866E}</a:tableStyleId>
              </a:tblPr>
              <a:tblGrid>
                <a:gridCol w="397125"/>
                <a:gridCol w="1364500"/>
                <a:gridCol w="1568175"/>
                <a:gridCol w="733175"/>
                <a:gridCol w="896100"/>
                <a:gridCol w="733175"/>
              </a:tblGrid>
              <a:tr h="257175">
                <a:tc>
                  <a:txBody>
                    <a:bodyPr/>
                    <a:lstStyle/>
                    <a:p>
                      <a:pPr marL="0" lvl="0" indent="0" algn="l" rtl="0">
                        <a:spcBef>
                          <a:spcPts val="0"/>
                        </a:spcBef>
                        <a:spcAft>
                          <a:spcPts val="0"/>
                        </a:spcAft>
                        <a:buNone/>
                      </a:pPr>
                      <a:endParaRPr>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b="1">
                          <a:solidFill>
                            <a:schemeClr val="dk1"/>
                          </a:solidFill>
                        </a:rPr>
                        <a:t>antecedents</a:t>
                      </a:r>
                      <a:endParaRPr sz="1050" b="1">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b="1">
                          <a:solidFill>
                            <a:schemeClr val="dk1"/>
                          </a:solidFill>
                        </a:rPr>
                        <a:t>consequents</a:t>
                      </a:r>
                      <a:endParaRPr sz="1050" b="1">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b="1">
                          <a:solidFill>
                            <a:schemeClr val="dk1"/>
                          </a:solidFill>
                        </a:rPr>
                        <a:t>support</a:t>
                      </a:r>
                      <a:endParaRPr sz="1050" b="1">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b="1">
                          <a:solidFill>
                            <a:schemeClr val="dk1"/>
                          </a:solidFill>
                        </a:rPr>
                        <a:t>confidence</a:t>
                      </a:r>
                      <a:endParaRPr sz="1050" b="1">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b="1">
                          <a:solidFill>
                            <a:schemeClr val="dk1"/>
                          </a:solidFill>
                        </a:rPr>
                        <a:t>lift</a:t>
                      </a:r>
                      <a:endParaRPr sz="1050" b="1">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57175">
                <a:tc>
                  <a:txBody>
                    <a:bodyPr/>
                    <a:lstStyle/>
                    <a:p>
                      <a:pPr marL="0" lvl="0" indent="0" algn="r" rtl="0">
                        <a:lnSpc>
                          <a:spcPct val="115000"/>
                        </a:lnSpc>
                        <a:spcBef>
                          <a:spcPts val="0"/>
                        </a:spcBef>
                        <a:spcAft>
                          <a:spcPts val="0"/>
                        </a:spcAft>
                        <a:buNone/>
                      </a:pPr>
                      <a:r>
                        <a:rPr lang="en-US" sz="1050">
                          <a:solidFill>
                            <a:schemeClr val="dk1"/>
                          </a:solidFill>
                        </a:rPr>
                        <a:t>17</a:t>
                      </a:r>
                      <a:endParaRPr sz="1050">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HighBP</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diabetes_2</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0.104959</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0.245243</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1.761116</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57175">
                <a:tc>
                  <a:txBody>
                    <a:bodyPr/>
                    <a:lstStyle/>
                    <a:p>
                      <a:pPr marL="0" lvl="0" indent="0" algn="r" rtl="0">
                        <a:lnSpc>
                          <a:spcPct val="115000"/>
                        </a:lnSpc>
                        <a:spcBef>
                          <a:spcPts val="0"/>
                        </a:spcBef>
                        <a:spcAft>
                          <a:spcPts val="0"/>
                        </a:spcAft>
                        <a:buNone/>
                      </a:pPr>
                      <a:r>
                        <a:rPr lang="en-US" sz="1050">
                          <a:solidFill>
                            <a:schemeClr val="dk1"/>
                          </a:solidFill>
                        </a:rPr>
                        <a:t>305</a:t>
                      </a:r>
                      <a:endParaRPr sz="1050">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HighBP, CholCheck</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diabetes_2</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0.104447</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0.247774</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1.779296</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57175">
                <a:tc>
                  <a:txBody>
                    <a:bodyPr/>
                    <a:lstStyle/>
                    <a:p>
                      <a:pPr marL="0" lvl="0" indent="0" algn="r" rtl="0">
                        <a:lnSpc>
                          <a:spcPct val="115000"/>
                        </a:lnSpc>
                        <a:spcBef>
                          <a:spcPts val="0"/>
                        </a:spcBef>
                        <a:spcAft>
                          <a:spcPts val="0"/>
                        </a:spcAft>
                        <a:buNone/>
                      </a:pPr>
                      <a:r>
                        <a:rPr lang="en-US" sz="1050">
                          <a:solidFill>
                            <a:schemeClr val="dk1"/>
                          </a:solidFill>
                        </a:rPr>
                        <a:t>307</a:t>
                      </a:r>
                      <a:endParaRPr sz="1050">
                        <a:solidFill>
                          <a:schemeClr val="dk1"/>
                        </a:solidFill>
                      </a:endParaRPr>
                    </a:p>
                  </a:txBody>
                  <a:tcPr marL="76200" marR="76200" marT="38100" marB="381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HighBP</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diabetes_2, CholCheck</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0.104447</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0.244045</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50">
                          <a:solidFill>
                            <a:schemeClr val="dk1"/>
                          </a:solidFill>
                        </a:rPr>
                        <a:t>1.763198</a:t>
                      </a:r>
                      <a:endParaRPr sz="1050">
                        <a:solidFill>
                          <a:schemeClr val="dk1"/>
                        </a:solidFill>
                      </a:endParaRPr>
                    </a:p>
                  </a:txBody>
                  <a:tcPr marL="76200" marR="76200"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167" name="Google Shape;167;g31956cf6397_0_57"/>
          <p:cNvSpPr txBox="1">
            <a:spLocks noGrp="1"/>
          </p:cNvSpPr>
          <p:nvPr>
            <p:ph type="title" idx="4294967295"/>
          </p:nvPr>
        </p:nvSpPr>
        <p:spPr>
          <a:xfrm>
            <a:off x="365568" y="392415"/>
            <a:ext cx="8444700" cy="10698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Q1: Association Rules for RHS Diabetes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July 20, 2021     |</a:t>
            </a:r>
            <a:endParaRPr/>
          </a:p>
        </p:txBody>
      </p:sp>
      <p:sp>
        <p:nvSpPr>
          <p:cNvPr id="173" name="Google Shape;173;p10"/>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74" name="Google Shape;174;p10"/>
          <p:cNvSpPr txBox="1">
            <a:spLocks noGrp="1"/>
          </p:cNvSpPr>
          <p:nvPr>
            <p:ph type="ctrTitle"/>
          </p:nvPr>
        </p:nvSpPr>
        <p:spPr>
          <a:xfrm>
            <a:off x="244514" y="334868"/>
            <a:ext cx="8103600" cy="5145900"/>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0"/>
              </a:spcBef>
              <a:spcAft>
                <a:spcPts val="0"/>
              </a:spcAft>
              <a:buClr>
                <a:schemeClr val="dk2"/>
              </a:buClr>
              <a:buSzPts val="2800"/>
              <a:buFont typeface="Arial"/>
              <a:buNone/>
            </a:pPr>
            <a:r>
              <a:rPr lang="en-US" sz="3600">
                <a:solidFill>
                  <a:schemeClr val="dk2"/>
                </a:solidFill>
              </a:rPr>
              <a:t>Q2: What health indicators are considered most important for disease prediction?</a:t>
            </a:r>
            <a:endParaRPr sz="3600"/>
          </a:p>
        </p:txBody>
      </p:sp>
    </p:spTree>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2866</Words>
  <Application>Microsoft Office PowerPoint</Application>
  <PresentationFormat>On-screen Show (4:3)</PresentationFormat>
  <Paragraphs>255</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Times New Roman</vt:lpstr>
      <vt:lpstr>RyersonUniversity_MasterTemplate v1</vt:lpstr>
      <vt:lpstr>Predicting Diabetes and Identifying Important Health Indicators</vt:lpstr>
      <vt:lpstr>Introduction</vt:lpstr>
      <vt:lpstr>Q1: What health conditions and lifestyle factors commonly occur together in individuals with different diabetes diagnoses?</vt:lpstr>
      <vt:lpstr>Q1: Methods</vt:lpstr>
      <vt:lpstr>Q1: Methods</vt:lpstr>
      <vt:lpstr>Q1: Association Rules for RHS Diagnosis</vt:lpstr>
      <vt:lpstr>Q1: Association Rules for RHS No Diabetes </vt:lpstr>
      <vt:lpstr>Q1: Association Rules for RHS Diabetes </vt:lpstr>
      <vt:lpstr>Q2: What health indicators are considered most important for disease prediction?</vt:lpstr>
      <vt:lpstr>Q2: Methods</vt:lpstr>
      <vt:lpstr>Q2: Final Model Performance Metrics</vt:lpstr>
      <vt:lpstr>Q2: Final Model on Test Set ROC AUC</vt:lpstr>
      <vt:lpstr>Q2: Top 10 Features Selection By Final Models for both Train and Test Sets </vt:lpstr>
      <vt:lpstr>Comparison to Literature Review</vt:lpstr>
      <vt:lpstr>Q3: What machine learning models best predict diabetes based on effectiveness, efficiency, stability, and interpretability?</vt:lpstr>
      <vt:lpstr>Q3: Method</vt:lpstr>
      <vt:lpstr>Q3: Interpreted Findings</vt:lpstr>
      <vt:lpstr>Q3: Interpreted Findings</vt:lpstr>
      <vt:lpstr>Q3: Average Performance Metrics on Train Set</vt:lpstr>
      <vt:lpstr>Q3: Difference in Performance Metrics </vt:lpstr>
      <vt:lpstr>Q3: Performance Metrics on Test Set </vt:lpstr>
      <vt:lpstr>Q3: Models Efficiency on Test Set</vt:lpstr>
      <vt:lpstr>Q3: Model Interpretability</vt:lpstr>
      <vt:lpstr>Comparison to Literature Review</vt:lpstr>
      <vt:lpstr>Q4: What patterns can be uncovered in population subsets based on age,  sex, and BMI?</vt:lpstr>
      <vt:lpstr>Q4: Method</vt:lpstr>
      <vt:lpstr>Q4: Number of Principal Components Selected to Reach 90% Threshold for Explained Variance</vt:lpstr>
      <vt:lpstr>Q4: Top 3 Features Across Subsets</vt:lpstr>
      <vt:lpstr>Q4: Younger populations</vt:lpstr>
      <vt:lpstr>Q4: Overweight Obese </vt:lpstr>
      <vt:lpstr>Q4: Older Populations</vt:lpstr>
      <vt:lpstr>Summary of Project’s Accomplishments </vt:lpstr>
      <vt:lpstr>Limitations &amp; Challenges</vt:lpstr>
      <vt:lpstr>Proposed Future Work &amp; Project Continuity</vt:lpstr>
      <vt:lpstr>References </vt:lpstr>
      <vt:lpstr>References (continued)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Diabetes and Identifying Important Health Indicators</dc:title>
  <cp:lastModifiedBy>Microsoft account</cp:lastModifiedBy>
  <cp:revision>1</cp:revision>
  <dcterms:created xsi:type="dcterms:W3CDTF">2017-11-20T16:23:43Z</dcterms:created>
  <dcterms:modified xsi:type="dcterms:W3CDTF">2024-12-10T00:57:22Z</dcterms:modified>
</cp:coreProperties>
</file>